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theme/themeOverride7.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8" r:id="rId2"/>
  </p:sldMasterIdLst>
  <p:notesMasterIdLst>
    <p:notesMasterId r:id="rId20"/>
  </p:notesMasterIdLst>
  <p:sldIdLst>
    <p:sldId id="403" r:id="rId3"/>
    <p:sldId id="257" r:id="rId4"/>
    <p:sldId id="259" r:id="rId5"/>
    <p:sldId id="354" r:id="rId6"/>
    <p:sldId id="453" r:id="rId7"/>
    <p:sldId id="355" r:id="rId8"/>
    <p:sldId id="472" r:id="rId9"/>
    <p:sldId id="454" r:id="rId10"/>
    <p:sldId id="455" r:id="rId11"/>
    <p:sldId id="451" r:id="rId12"/>
    <p:sldId id="475" r:id="rId13"/>
    <p:sldId id="481" r:id="rId14"/>
    <p:sldId id="480" r:id="rId15"/>
    <p:sldId id="479" r:id="rId16"/>
    <p:sldId id="482" r:id="rId17"/>
    <p:sldId id="476" r:id="rId18"/>
    <p:sldId id="473" r:id="rId1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A80000"/>
    <a:srgbClr val="33CC33"/>
    <a:srgbClr val="740000"/>
    <a:srgbClr val="000000"/>
    <a:srgbClr val="FF6600"/>
    <a:srgbClr val="66FF33"/>
    <a:srgbClr val="00CC00"/>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555" autoAdjust="0"/>
    <p:restoredTop sz="90991" autoAdjust="0"/>
  </p:normalViewPr>
  <p:slideViewPr>
    <p:cSldViewPr>
      <p:cViewPr varScale="1">
        <p:scale>
          <a:sx n="103" d="100"/>
          <a:sy n="103" d="100"/>
        </p:scale>
        <p:origin x="-1884" y="-96"/>
      </p:cViewPr>
      <p:guideLst>
        <p:guide orient="horz" pos="1933"/>
        <p:guide orient="horz" pos="935"/>
        <p:guide pos="1115"/>
        <p:guide pos="1111"/>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1AB2FCE8-F1F4-41A6-8133-E813E3F65EB9}" type="datetimeFigureOut">
              <a:rPr lang="zh-CN" altLang="en-US"/>
              <a:pPr>
                <a:defRPr/>
              </a:pPr>
              <a:t>2016-11-22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56A6EB83-9E16-43E4-BB9C-83E4E594C04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bwMode="auto">
          <a:noFill/>
          <a:ln>
            <a:solidFill>
              <a:srgbClr val="000000"/>
            </a:solidFill>
            <a:miter lim="800000"/>
            <a:headEnd/>
            <a:tailEnd/>
          </a:ln>
        </p:spPr>
      </p:sp>
      <p:sp>
        <p:nvSpPr>
          <p:cNvPr id="6758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ea typeface="微软雅黑" pitchFamily="34" charset="-122"/>
            </a:endParaRPr>
          </a:p>
        </p:txBody>
      </p:sp>
      <p:sp>
        <p:nvSpPr>
          <p:cNvPr id="67588" name="灯片编号占位符 3"/>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CD4BA76-F233-4705-BC7C-9B2AFFC9092E}" type="slidenum">
              <a:rPr lang="zh-CN" altLang="en-US" sz="1200"/>
              <a:pPr algn="r"/>
              <a:t>4</a:t>
            </a:fld>
            <a:endParaRPr lang="en-US" altLang="zh-CN" sz="1200"/>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headEnd/>
            <a:tailEnd/>
          </a:ln>
        </p:spPr>
      </p:sp>
      <p:sp>
        <p:nvSpPr>
          <p:cNvPr id="77827"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77828" name="灯片编号占位符 3"/>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7DDC78C-9ECF-4B5D-916A-A3B20830A0BA}" type="slidenum">
              <a:rPr lang="en-US" altLang="zh-CN" sz="1200">
                <a:ea typeface="微软雅黑" pitchFamily="34" charset="-122"/>
              </a:rPr>
              <a:pPr algn="r"/>
              <a:t>11</a:t>
            </a:fld>
            <a:endParaRPr lang="en-US" altLang="zh-CN" sz="1200">
              <a:ea typeface="微软雅黑" pitchFamily="34"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headEnd/>
            <a:tailEnd/>
          </a:ln>
        </p:spPr>
      </p:sp>
      <p:sp>
        <p:nvSpPr>
          <p:cNvPr id="77827"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77828" name="灯片编号占位符 3"/>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7DDC78C-9ECF-4B5D-916A-A3B20830A0BA}" type="slidenum">
              <a:rPr lang="en-US" altLang="zh-CN" sz="1200">
                <a:ea typeface="微软雅黑" pitchFamily="34" charset="-122"/>
              </a:rPr>
              <a:pPr algn="r"/>
              <a:t>12</a:t>
            </a:fld>
            <a:endParaRPr lang="en-US" altLang="zh-CN" sz="1200">
              <a:ea typeface="微软雅黑" pitchFamily="34"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headEnd/>
            <a:tailEnd/>
          </a:ln>
        </p:spPr>
      </p:sp>
      <p:sp>
        <p:nvSpPr>
          <p:cNvPr id="77827"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77828" name="灯片编号占位符 3"/>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7DDC78C-9ECF-4B5D-916A-A3B20830A0BA}" type="slidenum">
              <a:rPr lang="en-US" altLang="zh-CN" sz="1200">
                <a:ea typeface="微软雅黑" pitchFamily="34" charset="-122"/>
              </a:rPr>
              <a:pPr algn="r"/>
              <a:t>13</a:t>
            </a:fld>
            <a:endParaRPr lang="en-US" altLang="zh-CN" sz="1200">
              <a:ea typeface="微软雅黑" pitchFamily="34"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headEnd/>
            <a:tailEnd/>
          </a:ln>
        </p:spPr>
      </p:sp>
      <p:sp>
        <p:nvSpPr>
          <p:cNvPr id="77827"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77828" name="灯片编号占位符 3"/>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7DDC78C-9ECF-4B5D-916A-A3B20830A0BA}" type="slidenum">
              <a:rPr lang="en-US" altLang="zh-CN" sz="1200">
                <a:ea typeface="微软雅黑" pitchFamily="34" charset="-122"/>
              </a:rPr>
              <a:pPr algn="r"/>
              <a:t>14</a:t>
            </a:fld>
            <a:endParaRPr lang="en-US" altLang="zh-CN" sz="1200">
              <a:ea typeface="微软雅黑" pitchFamily="34"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headEnd/>
            <a:tailEnd/>
          </a:ln>
        </p:spPr>
      </p:sp>
      <p:sp>
        <p:nvSpPr>
          <p:cNvPr id="77827"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77828" name="灯片编号占位符 3"/>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7DDC78C-9ECF-4B5D-916A-A3B20830A0BA}" type="slidenum">
              <a:rPr lang="en-US" altLang="zh-CN" sz="1200">
                <a:ea typeface="微软雅黑" pitchFamily="34" charset="-122"/>
              </a:rPr>
              <a:pPr algn="r"/>
              <a:t>15</a:t>
            </a:fld>
            <a:endParaRPr lang="en-US" altLang="zh-CN" sz="1200">
              <a:ea typeface="微软雅黑" pitchFamily="34"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headEnd/>
            <a:tailEnd/>
          </a:ln>
        </p:spPr>
      </p:sp>
      <p:sp>
        <p:nvSpPr>
          <p:cNvPr id="77827"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77828" name="灯片编号占位符 3"/>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7DDC78C-9ECF-4B5D-916A-A3B20830A0BA}" type="slidenum">
              <a:rPr lang="en-US" altLang="zh-CN" sz="1200">
                <a:ea typeface="微软雅黑" pitchFamily="34" charset="-122"/>
              </a:rPr>
              <a:pPr algn="r"/>
              <a:t>16</a:t>
            </a:fld>
            <a:endParaRPr lang="en-US" altLang="zh-CN" sz="1200">
              <a:ea typeface="微软雅黑" pitchFamily="34" charset="-122"/>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CB699D7E-21DD-4058-9B7A-FF866E78D39A}" type="datetimeFigureOut">
              <a:rPr lang="zh-CN" altLang="en-US"/>
              <a:pPr>
                <a:defRPr/>
              </a:pPr>
              <a:t>2016-11-22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393AFFF-CCA5-4840-975E-7CA6C344542D}"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97E3AF0-7A39-41B0-9782-66840F69C4BE}" type="datetimeFigureOut">
              <a:rPr lang="zh-CN" altLang="en-US"/>
              <a:pPr>
                <a:defRPr/>
              </a:pPr>
              <a:t>2016-11-22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70748A0-2BC9-4E61-9607-8ADD2464B901}"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80D141B-70DE-4851-82C5-9DEEE57EF72D}" type="datetimeFigureOut">
              <a:rPr lang="zh-CN" altLang="en-US"/>
              <a:pPr>
                <a:defRPr/>
              </a:pPr>
              <a:t>2016-11-22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7C5A73C-DF93-4CDB-9FA6-0A2E2D27F259}"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C5C0E5C9-B3EC-40B3-99B0-113EFB851DB2}"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EFB253DA-6D82-44BD-8A0D-DC093A0C5D59}" type="slidenum">
              <a:rPr lang="en-US" altLang="zh-CN"/>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2351E0FD-CD95-446C-861B-2A53AB715995}" type="slidenum">
              <a:rPr lang="en-US" altLang="zh-CN"/>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34E09A63-8177-4D9E-A452-39094C5F40EB}" type="slidenum">
              <a:rPr lang="en-US" altLang="zh-CN"/>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en-US"/>
          </a:p>
        </p:txBody>
      </p:sp>
      <p:sp>
        <p:nvSpPr>
          <p:cNvPr id="8" name="Rectangle 5"/>
          <p:cNvSpPr>
            <a:spLocks noGrp="1" noChangeArrowheads="1"/>
          </p:cNvSpPr>
          <p:nvPr>
            <p:ph type="ftr" sz="quarter" idx="11"/>
          </p:nvPr>
        </p:nvSpPr>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ED121D46-2468-470F-A9EE-2639248FB96F}" type="slidenum">
              <a:rPr lang="en-US" altLang="zh-CN"/>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51A801F8-33E9-41D6-A944-57414D998CDB}" type="slidenum">
              <a:rPr lang="en-US" altLang="zh-CN"/>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en-US"/>
          </a:p>
        </p:txBody>
      </p:sp>
      <p:sp>
        <p:nvSpPr>
          <p:cNvPr id="3" name="Rectangle 5"/>
          <p:cNvSpPr>
            <a:spLocks noGrp="1" noChangeArrowheads="1"/>
          </p:cNvSpPr>
          <p:nvPr>
            <p:ph type="ftr" sz="quarter" idx="11"/>
          </p:nvPr>
        </p:nvSpPr>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3307BBA0-87EB-416C-85D3-CFDE42A54927}" type="slidenum">
              <a:rPr lang="en-US" altLang="zh-CN"/>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ECDB1770-D8FA-4959-81D0-440FC43006F9}"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5577100-9F5D-40DA-9D52-9AFC68D6D779}" type="datetimeFigureOut">
              <a:rPr lang="zh-CN" altLang="en-US"/>
              <a:pPr>
                <a:defRPr/>
              </a:pPr>
              <a:t>2016-11-22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25FAB3E-46B7-4261-AF73-6A67415A882A}" type="slidenum">
              <a:rPr lang="zh-CN" altLang="en-US"/>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D1024743-8416-45D5-8BDE-AF99BADB217E}" type="slidenum">
              <a:rPr lang="en-US" altLang="zh-CN"/>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C4107A74-BFBF-47D4-A334-BB108D3AC11E}" type="slidenum">
              <a:rPr lang="en-US" altLang="zh-CN"/>
              <a:pPr>
                <a:defRPr/>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1BB2F96E-E382-494E-84EB-01C2AB998D65}"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152D8B5B-57E6-406C-9FF7-8AAD30DE49F5}" type="datetimeFigureOut">
              <a:rPr lang="zh-CN" altLang="en-US"/>
              <a:pPr>
                <a:defRPr/>
              </a:pPr>
              <a:t>2016-11-22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5340362-6861-4BB8-A08B-E1BDC29F8D20}"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FFF56206-987B-4F32-8645-A0AF858A3CF5}" type="datetimeFigureOut">
              <a:rPr lang="zh-CN" altLang="en-US"/>
              <a:pPr>
                <a:defRPr/>
              </a:pPr>
              <a:t>2016-11-22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DD0A7B9-9D82-47BA-8CD1-859456A82749}"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A0E0F104-62ED-4691-91B6-754B7019571A}" type="datetimeFigureOut">
              <a:rPr lang="zh-CN" altLang="en-US"/>
              <a:pPr>
                <a:defRPr/>
              </a:pPr>
              <a:t>2016-11-22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D35FB0EB-B993-43E3-BAB4-ED61C59C9CB8}"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7D7D0101-12D1-463C-9994-73FBBDE985B1}" type="datetimeFigureOut">
              <a:rPr lang="zh-CN" altLang="en-US"/>
              <a:pPr>
                <a:defRPr/>
              </a:pPr>
              <a:t>2016-11-22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2A5B0E56-B04D-4855-86FA-A1DED8B25887}"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C0B3C76-6583-49EE-AB46-0CCDFA12C21D}" type="datetimeFigureOut">
              <a:rPr lang="zh-CN" altLang="en-US"/>
              <a:pPr>
                <a:defRPr/>
              </a:pPr>
              <a:t>2016-11-22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866192D-6561-4B3E-BED6-B064A56F2BCC}"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E5D0954B-BA23-4131-989E-6E56E3C499EE}" type="datetimeFigureOut">
              <a:rPr lang="zh-CN" altLang="en-US"/>
              <a:pPr>
                <a:defRPr/>
              </a:pPr>
              <a:t>2016-11-22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87EB140-E651-438A-861C-8E46155E152B}"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90B82E8-1D46-44DE-80DF-251E8A22F884}" type="datetimeFigureOut">
              <a:rPr lang="zh-CN" altLang="en-US"/>
              <a:pPr>
                <a:defRPr/>
              </a:pPr>
              <a:t>2016-11-22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C4C32AA-8DE4-4003-993D-CC208BC917CC}"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64AE8DB2-1F0C-4D2C-8610-A6D0F45471D1}" type="datetimeFigureOut">
              <a:rPr lang="zh-CN" altLang="en-US"/>
              <a:pPr>
                <a:defRPr/>
              </a:pPr>
              <a:t>2016-11-22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CF7EB410-119E-45D7-84C6-8580A79C137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ea typeface="宋体" pitchFamily="2" charset="-122"/>
              </a:defRPr>
            </a:lvl1pPr>
          </a:lstStyle>
          <a:p>
            <a:pPr>
              <a:defRPr/>
            </a:pPr>
            <a:endParaRPr lang="zh-CN"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ea typeface="宋体" pitchFamily="2" charset="-122"/>
              </a:defRPr>
            </a:lvl1pPr>
          </a:lstStyle>
          <a:p>
            <a:pPr>
              <a:defRPr/>
            </a:pPr>
            <a:endParaRPr lang="zh-CN"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A2EF4AA3-D8EA-420A-A780-56C21F5ED785}"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logo2"/>
          <p:cNvPicPr>
            <a:picLocks noChangeAspect="1" noChangeArrowheads="1"/>
          </p:cNvPicPr>
          <p:nvPr/>
        </p:nvPicPr>
        <p:blipFill>
          <a:blip r:embed="rId2" cstate="print"/>
          <a:srcRect/>
          <a:stretch>
            <a:fillRect/>
          </a:stretch>
        </p:blipFill>
        <p:spPr bwMode="auto">
          <a:xfrm>
            <a:off x="993775" y="168275"/>
            <a:ext cx="1778000" cy="450850"/>
          </a:xfrm>
          <a:prstGeom prst="rect">
            <a:avLst/>
          </a:prstGeom>
          <a:noFill/>
          <a:ln w="9525">
            <a:noFill/>
            <a:miter lim="800000"/>
            <a:headEnd/>
            <a:tailEnd/>
          </a:ln>
        </p:spPr>
      </p:pic>
      <p:pic>
        <p:nvPicPr>
          <p:cNvPr id="15363" name="Picture 9" descr="logo"/>
          <p:cNvPicPr>
            <a:picLocks noChangeAspect="1" noChangeArrowheads="1"/>
          </p:cNvPicPr>
          <p:nvPr/>
        </p:nvPicPr>
        <p:blipFill>
          <a:blip r:embed="rId3" cstate="print"/>
          <a:srcRect/>
          <a:stretch>
            <a:fillRect/>
          </a:stretch>
        </p:blipFill>
        <p:spPr bwMode="auto">
          <a:xfrm>
            <a:off x="346075" y="115888"/>
            <a:ext cx="515938" cy="515937"/>
          </a:xfrm>
          <a:prstGeom prst="rect">
            <a:avLst/>
          </a:prstGeom>
          <a:noFill/>
          <a:ln w="9525">
            <a:noFill/>
            <a:miter lim="800000"/>
            <a:headEnd/>
            <a:tailEnd/>
          </a:ln>
        </p:spPr>
      </p:pic>
      <p:sp>
        <p:nvSpPr>
          <p:cNvPr id="15364" name="Rectangle 2"/>
          <p:cNvSpPr>
            <a:spLocks noChangeArrowheads="1"/>
          </p:cNvSpPr>
          <p:nvPr/>
        </p:nvSpPr>
        <p:spPr bwMode="auto">
          <a:xfrm>
            <a:off x="0" y="3175"/>
            <a:ext cx="9144000" cy="6854825"/>
          </a:xfrm>
          <a:prstGeom prst="rect">
            <a:avLst/>
          </a:prstGeom>
          <a:solidFill>
            <a:srgbClr val="CC0000"/>
          </a:solidFill>
          <a:ln w="9525">
            <a:solidFill>
              <a:schemeClr val="tx1"/>
            </a:solidFill>
            <a:miter lim="800000"/>
            <a:headEnd/>
            <a:tailEnd/>
          </a:ln>
        </p:spPr>
        <p:txBody>
          <a:bodyPr wrap="none" anchor="ctr"/>
          <a:lstStyle/>
          <a:p>
            <a:pPr algn="ctr">
              <a:lnSpc>
                <a:spcPct val="150000"/>
              </a:lnSpc>
            </a:pPr>
            <a:endParaRPr lang="zh-CN" altLang="en-US" sz="3200" b="1">
              <a:solidFill>
                <a:srgbClr val="FFFF66"/>
              </a:solidFill>
              <a:latin typeface="楷体_GB2312" pitchFamily="49" charset="-122"/>
              <a:ea typeface="楷体_GB2312" pitchFamily="49" charset="-122"/>
            </a:endParaRPr>
          </a:p>
        </p:txBody>
      </p:sp>
      <p:pic>
        <p:nvPicPr>
          <p:cNvPr id="2054" name="Picture 6" descr="彩带"/>
          <p:cNvPicPr>
            <a:picLocks noChangeAspect="1" noChangeArrowheads="1"/>
          </p:cNvPicPr>
          <p:nvPr/>
        </p:nvPicPr>
        <p:blipFill>
          <a:blip r:embed="rId4" cstate="print"/>
          <a:srcRect/>
          <a:stretch>
            <a:fillRect/>
          </a:stretch>
        </p:blipFill>
        <p:spPr bwMode="auto">
          <a:xfrm>
            <a:off x="0" y="5014913"/>
            <a:ext cx="9144000" cy="1843087"/>
          </a:xfrm>
          <a:prstGeom prst="rect">
            <a:avLst/>
          </a:prstGeom>
          <a:noFill/>
          <a:ln w="9525">
            <a:noFill/>
            <a:miter lim="800000"/>
            <a:headEnd/>
            <a:tailEnd/>
          </a:ln>
        </p:spPr>
      </p:pic>
      <p:pic>
        <p:nvPicPr>
          <p:cNvPr id="15366" name="Picture 8" descr="logo2"/>
          <p:cNvPicPr>
            <a:picLocks noChangeAspect="1" noChangeArrowheads="1"/>
          </p:cNvPicPr>
          <p:nvPr/>
        </p:nvPicPr>
        <p:blipFill>
          <a:blip r:embed="rId2" cstate="print"/>
          <a:srcRect/>
          <a:stretch>
            <a:fillRect/>
          </a:stretch>
        </p:blipFill>
        <p:spPr bwMode="auto">
          <a:xfrm>
            <a:off x="1146175" y="320675"/>
            <a:ext cx="1778000" cy="450850"/>
          </a:xfrm>
          <a:prstGeom prst="rect">
            <a:avLst/>
          </a:prstGeom>
          <a:noFill/>
          <a:ln w="9525">
            <a:noFill/>
            <a:miter lim="800000"/>
            <a:headEnd/>
            <a:tailEnd/>
          </a:ln>
        </p:spPr>
      </p:pic>
      <p:pic>
        <p:nvPicPr>
          <p:cNvPr id="15367" name="Picture 9" descr="logo"/>
          <p:cNvPicPr>
            <a:picLocks noChangeAspect="1" noChangeArrowheads="1"/>
          </p:cNvPicPr>
          <p:nvPr/>
        </p:nvPicPr>
        <p:blipFill>
          <a:blip r:embed="rId3" cstate="print"/>
          <a:srcRect/>
          <a:stretch>
            <a:fillRect/>
          </a:stretch>
        </p:blipFill>
        <p:spPr bwMode="auto">
          <a:xfrm>
            <a:off x="498475" y="268288"/>
            <a:ext cx="515938" cy="515937"/>
          </a:xfrm>
          <a:prstGeom prst="rect">
            <a:avLst/>
          </a:prstGeom>
          <a:noFill/>
          <a:ln w="9525">
            <a:noFill/>
            <a:miter lim="800000"/>
            <a:headEnd/>
            <a:tailEnd/>
          </a:ln>
        </p:spPr>
      </p:pic>
      <p:sp>
        <p:nvSpPr>
          <p:cNvPr id="15368" name="Rectangle 10"/>
          <p:cNvSpPr>
            <a:spLocks noGrp="1" noChangeArrowheads="1"/>
          </p:cNvSpPr>
          <p:nvPr>
            <p:ph type="title"/>
          </p:nvPr>
        </p:nvSpPr>
        <p:spPr>
          <a:xfrm>
            <a:off x="0" y="714356"/>
            <a:ext cx="9144000" cy="5857916"/>
          </a:xfrm>
        </p:spPr>
        <p:txBody>
          <a:bodyPr/>
          <a:lstStyle/>
          <a:p>
            <a:pPr>
              <a:lnSpc>
                <a:spcPct val="150000"/>
              </a:lnSpc>
            </a:pPr>
            <a:r>
              <a:rPr lang="en-US" altLang="zh-CN" sz="4800" dirty="0" smtClean="0">
                <a:solidFill>
                  <a:srgbClr val="FFFF66"/>
                </a:solidFill>
                <a:latin typeface="黑体" pitchFamily="49" charset="-122"/>
                <a:ea typeface="黑体" pitchFamily="49" charset="-122"/>
              </a:rPr>
              <a:t/>
            </a:r>
            <a:br>
              <a:rPr lang="en-US" altLang="zh-CN" sz="4800" dirty="0" smtClean="0">
                <a:solidFill>
                  <a:srgbClr val="FFFF66"/>
                </a:solidFill>
                <a:latin typeface="黑体" pitchFamily="49" charset="-122"/>
                <a:ea typeface="黑体" pitchFamily="49" charset="-122"/>
              </a:rPr>
            </a:br>
            <a:r>
              <a:rPr lang="en-US" altLang="zh-CN" sz="4800" dirty="0" smtClean="0">
                <a:solidFill>
                  <a:srgbClr val="FFFF66"/>
                </a:solidFill>
                <a:latin typeface="黑体" pitchFamily="49" charset="-122"/>
                <a:ea typeface="黑体" pitchFamily="49" charset="-122"/>
              </a:rPr>
              <a:t/>
            </a:r>
            <a:br>
              <a:rPr lang="en-US" altLang="zh-CN" sz="4800" dirty="0" smtClean="0">
                <a:solidFill>
                  <a:srgbClr val="FFFF66"/>
                </a:solidFill>
                <a:latin typeface="黑体" pitchFamily="49" charset="-122"/>
                <a:ea typeface="黑体" pitchFamily="49" charset="-122"/>
              </a:rPr>
            </a:br>
            <a:r>
              <a:rPr lang="en-US" altLang="zh-CN" sz="4000" dirty="0" smtClean="0">
                <a:solidFill>
                  <a:srgbClr val="FFFF66"/>
                </a:solidFill>
                <a:latin typeface="黑体" pitchFamily="49" charset="-122"/>
                <a:ea typeface="黑体" pitchFamily="49" charset="-122"/>
              </a:rPr>
              <a:t/>
            </a:r>
            <a:br>
              <a:rPr lang="en-US" altLang="zh-CN" sz="4000" dirty="0" smtClean="0">
                <a:solidFill>
                  <a:srgbClr val="FFFF66"/>
                </a:solidFill>
                <a:latin typeface="黑体" pitchFamily="49" charset="-122"/>
                <a:ea typeface="黑体" pitchFamily="49" charset="-122"/>
              </a:rPr>
            </a:br>
            <a:r>
              <a:rPr lang="en-US" altLang="zh-CN" sz="4000" dirty="0" smtClean="0">
                <a:solidFill>
                  <a:srgbClr val="FFFF66"/>
                </a:solidFill>
                <a:latin typeface="黑体" pitchFamily="49" charset="-122"/>
                <a:ea typeface="黑体" pitchFamily="49" charset="-122"/>
              </a:rPr>
              <a:t/>
            </a:r>
            <a:br>
              <a:rPr lang="en-US" altLang="zh-CN" sz="4000" dirty="0" smtClean="0">
                <a:solidFill>
                  <a:srgbClr val="FFFF66"/>
                </a:solidFill>
                <a:latin typeface="黑体" pitchFamily="49" charset="-122"/>
                <a:ea typeface="黑体" pitchFamily="49" charset="-122"/>
              </a:rPr>
            </a:br>
            <a:r>
              <a:rPr lang="en-US" altLang="zh-CN" sz="4000" dirty="0" smtClean="0">
                <a:solidFill>
                  <a:srgbClr val="FFFF66"/>
                </a:solidFill>
                <a:latin typeface="黑体" pitchFamily="49" charset="-122"/>
                <a:ea typeface="黑体" pitchFamily="49" charset="-122"/>
              </a:rPr>
              <a:t/>
            </a:r>
            <a:br>
              <a:rPr lang="en-US" altLang="zh-CN" sz="4000" dirty="0" smtClean="0">
                <a:solidFill>
                  <a:srgbClr val="FFFF66"/>
                </a:solidFill>
                <a:latin typeface="黑体" pitchFamily="49" charset="-122"/>
                <a:ea typeface="黑体" pitchFamily="49" charset="-122"/>
              </a:rPr>
            </a:br>
            <a:r>
              <a:rPr lang="zh-CN" altLang="en-US" sz="4000" dirty="0" smtClean="0">
                <a:solidFill>
                  <a:srgbClr val="FFFF66"/>
                </a:solidFill>
                <a:latin typeface="黑体" pitchFamily="49" charset="-122"/>
                <a:ea typeface="黑体" pitchFamily="49" charset="-122"/>
              </a:rPr>
              <a:t>深化中俄教育合作 促进中俄交通发展</a:t>
            </a:r>
            <a:r>
              <a:rPr lang="en-US" altLang="zh-CN" sz="4000" dirty="0" smtClean="0">
                <a:solidFill>
                  <a:srgbClr val="FFFF66"/>
                </a:solidFill>
                <a:latin typeface="黑体" pitchFamily="49" charset="-122"/>
                <a:ea typeface="黑体" pitchFamily="49" charset="-122"/>
              </a:rPr>
              <a:t/>
            </a:r>
            <a:br>
              <a:rPr lang="en-US" altLang="zh-CN" sz="4000" dirty="0" smtClean="0">
                <a:solidFill>
                  <a:srgbClr val="FFFF66"/>
                </a:solidFill>
                <a:latin typeface="黑体" pitchFamily="49" charset="-122"/>
                <a:ea typeface="黑体" pitchFamily="49" charset="-122"/>
              </a:rPr>
            </a:br>
            <a:r>
              <a:rPr lang="en-US" altLang="zh-CN" sz="4000" dirty="0" smtClean="0">
                <a:solidFill>
                  <a:srgbClr val="FFFF66"/>
                </a:solidFill>
                <a:latin typeface="黑体" pitchFamily="49" charset="-122"/>
                <a:ea typeface="黑体" pitchFamily="49" charset="-122"/>
              </a:rPr>
              <a:t/>
            </a:r>
            <a:br>
              <a:rPr lang="en-US" altLang="zh-CN" sz="4000" dirty="0" smtClean="0">
                <a:solidFill>
                  <a:srgbClr val="FFFF66"/>
                </a:solidFill>
                <a:latin typeface="黑体" pitchFamily="49" charset="-122"/>
                <a:ea typeface="黑体" pitchFamily="49" charset="-122"/>
              </a:rPr>
            </a:br>
            <a:r>
              <a:rPr lang="zh-CN" altLang="en-US" sz="3200" dirty="0" smtClean="0">
                <a:solidFill>
                  <a:srgbClr val="FFFF66"/>
                </a:solidFill>
                <a:latin typeface="黑体" pitchFamily="49" charset="-122"/>
                <a:ea typeface="黑体" pitchFamily="49" charset="-122"/>
              </a:rPr>
              <a:t>陆  勇   副校长</a:t>
            </a:r>
            <a:r>
              <a:rPr lang="en-US" altLang="zh-CN" sz="3200" dirty="0" smtClean="0">
                <a:solidFill>
                  <a:srgbClr val="FFFF66"/>
                </a:solidFill>
                <a:latin typeface="黑体" pitchFamily="49" charset="-122"/>
                <a:ea typeface="黑体" pitchFamily="49" charset="-122"/>
              </a:rPr>
              <a:t/>
            </a:r>
            <a:br>
              <a:rPr lang="en-US" altLang="zh-CN" sz="3200" dirty="0" smtClean="0">
                <a:solidFill>
                  <a:srgbClr val="FFFF66"/>
                </a:solidFill>
                <a:latin typeface="黑体" pitchFamily="49" charset="-122"/>
                <a:ea typeface="黑体" pitchFamily="49" charset="-122"/>
              </a:rPr>
            </a:br>
            <a:r>
              <a:rPr lang="zh-CN" altLang="en-US" sz="3200" dirty="0" smtClean="0">
                <a:solidFill>
                  <a:srgbClr val="FFFF66"/>
                </a:solidFill>
                <a:latin typeface="Tahoma" pitchFamily="34" charset="0"/>
                <a:ea typeface="Tahoma" pitchFamily="34" charset="0"/>
                <a:cs typeface="Tahoma" pitchFamily="34" charset="0"/>
              </a:rPr>
              <a:t>南京铁道职业技术学院</a:t>
            </a:r>
            <a:r>
              <a:rPr lang="en-US" altLang="zh-CN" sz="3200" dirty="0" smtClean="0">
                <a:solidFill>
                  <a:srgbClr val="FFFF66"/>
                </a:solidFill>
                <a:latin typeface="Tahoma" pitchFamily="34" charset="0"/>
                <a:ea typeface="Tahoma" pitchFamily="34" charset="0"/>
                <a:cs typeface="Tahoma" pitchFamily="34" charset="0"/>
              </a:rPr>
              <a:t/>
            </a:r>
            <a:br>
              <a:rPr lang="en-US" altLang="zh-CN" sz="3200" dirty="0" smtClean="0">
                <a:solidFill>
                  <a:srgbClr val="FFFF66"/>
                </a:solidFill>
                <a:latin typeface="Tahoma" pitchFamily="34" charset="0"/>
                <a:ea typeface="Tahoma" pitchFamily="34" charset="0"/>
                <a:cs typeface="Tahoma" pitchFamily="34" charset="0"/>
              </a:rPr>
            </a:br>
            <a:r>
              <a:rPr lang="ru-RU" altLang="zh-CN" sz="4000" dirty="0" smtClean="0">
                <a:solidFill>
                  <a:srgbClr val="FFFF66"/>
                </a:solidFill>
                <a:latin typeface="Tahoma" pitchFamily="34" charset="0"/>
                <a:ea typeface="Tahoma" pitchFamily="34" charset="0"/>
                <a:cs typeface="Tahoma" pitchFamily="34" charset="0"/>
              </a:rPr>
              <a:t> </a:t>
            </a:r>
            <a:r>
              <a:rPr lang="ru-RU" altLang="zh-CN" sz="2400" dirty="0" smtClean="0">
                <a:solidFill>
                  <a:srgbClr val="FFFF66"/>
                </a:solidFill>
                <a:latin typeface="Tahoma" pitchFamily="34" charset="0"/>
                <a:ea typeface="Tahoma" pitchFamily="34" charset="0"/>
                <a:cs typeface="Tahoma" pitchFamily="34" charset="0"/>
              </a:rPr>
              <a:t>Нанкинский институт железнодорожных технологий </a:t>
            </a:r>
            <a:r>
              <a:rPr lang="en-US" altLang="zh-CN" sz="4000" dirty="0" smtClean="0">
                <a:solidFill>
                  <a:srgbClr val="FFFF66"/>
                </a:solidFill>
                <a:latin typeface="Tahoma" pitchFamily="34" charset="0"/>
                <a:ea typeface="Tahoma" pitchFamily="34" charset="0"/>
                <a:cs typeface="Tahoma" pitchFamily="34" charset="0"/>
              </a:rPr>
              <a:t/>
            </a:r>
            <a:br>
              <a:rPr lang="en-US" altLang="zh-CN" sz="4000" dirty="0" smtClean="0">
                <a:solidFill>
                  <a:srgbClr val="FFFF66"/>
                </a:solidFill>
                <a:latin typeface="Tahoma" pitchFamily="34" charset="0"/>
                <a:ea typeface="Tahoma" pitchFamily="34" charset="0"/>
                <a:cs typeface="Tahoma" pitchFamily="34" charset="0"/>
              </a:rPr>
            </a:br>
            <a:r>
              <a:rPr lang="ru-RU" sz="4000" dirty="0" smtClean="0"/>
              <a:t/>
            </a:r>
            <a:br>
              <a:rPr lang="ru-RU" sz="4000" dirty="0" smtClean="0"/>
            </a:br>
            <a:r>
              <a:rPr lang="zh-CN" altLang="en-US" sz="4000" dirty="0" smtClean="0">
                <a:solidFill>
                  <a:srgbClr val="FFFF66"/>
                </a:solidFill>
                <a:latin typeface="黑体" pitchFamily="49" charset="-122"/>
                <a:ea typeface="黑体" pitchFamily="49" charset="-122"/>
              </a:rPr>
              <a:t/>
            </a:r>
            <a:br>
              <a:rPr lang="zh-CN" altLang="en-US" sz="4000" dirty="0" smtClean="0">
                <a:solidFill>
                  <a:srgbClr val="FFFF66"/>
                </a:solidFill>
                <a:latin typeface="黑体" pitchFamily="49" charset="-122"/>
                <a:ea typeface="黑体" pitchFamily="49" charset="-122"/>
              </a:rPr>
            </a:br>
            <a:r>
              <a:rPr lang="en-US" altLang="zh-CN" sz="4000" dirty="0" smtClean="0">
                <a:solidFill>
                  <a:srgbClr val="FFFF66"/>
                </a:solidFill>
                <a:latin typeface="黑体" pitchFamily="49" charset="-122"/>
                <a:ea typeface="黑体" pitchFamily="49" charset="-122"/>
              </a:rPr>
              <a:t/>
            </a:r>
            <a:br>
              <a:rPr lang="en-US" altLang="zh-CN" sz="4000" dirty="0" smtClean="0">
                <a:solidFill>
                  <a:srgbClr val="FFFF66"/>
                </a:solidFill>
                <a:latin typeface="黑体" pitchFamily="49" charset="-122"/>
                <a:ea typeface="黑体" pitchFamily="49" charset="-122"/>
              </a:rPr>
            </a:br>
            <a:r>
              <a:rPr lang="en-US" altLang="zh-CN" sz="4000" dirty="0" smtClean="0">
                <a:solidFill>
                  <a:srgbClr val="FFFF66"/>
                </a:solidFill>
                <a:latin typeface="黑体" pitchFamily="49" charset="-122"/>
                <a:ea typeface="黑体" pitchFamily="49" charset="-122"/>
              </a:rPr>
              <a:t/>
            </a:r>
            <a:br>
              <a:rPr lang="en-US" altLang="zh-CN" sz="4000" dirty="0" smtClean="0">
                <a:solidFill>
                  <a:srgbClr val="FFFF66"/>
                </a:solidFill>
                <a:latin typeface="黑体" pitchFamily="49" charset="-122"/>
                <a:ea typeface="黑体" pitchFamily="49" charset="-122"/>
              </a:rPr>
            </a:br>
            <a:endParaRPr lang="zh-CN" altLang="en-US" sz="3200" dirty="0" smtClean="0">
              <a:solidFill>
                <a:srgbClr val="FFFF66"/>
              </a:solidFill>
              <a:latin typeface="黑体" pitchFamily="49" charset="-122"/>
              <a:ea typeface="黑体" pitchFamily="49" charset="-122"/>
            </a:endParaRPr>
          </a:p>
        </p:txBody>
      </p:sp>
      <p:sp>
        <p:nvSpPr>
          <p:cNvPr id="15369" name="TextBox 8"/>
          <p:cNvSpPr txBox="1">
            <a:spLocks noChangeArrowheads="1"/>
          </p:cNvSpPr>
          <p:nvPr/>
        </p:nvSpPr>
        <p:spPr bwMode="auto">
          <a:xfrm>
            <a:off x="5830888" y="6488113"/>
            <a:ext cx="3313112" cy="369887"/>
          </a:xfrm>
          <a:prstGeom prst="rect">
            <a:avLst/>
          </a:prstGeom>
          <a:noFill/>
          <a:ln w="9525">
            <a:noFill/>
            <a:miter lim="800000"/>
            <a:headEnd/>
            <a:tailEnd/>
          </a:ln>
        </p:spPr>
        <p:txBody>
          <a:bodyPr>
            <a:spAutoFit/>
          </a:bodyPr>
          <a:lstStyle/>
          <a:p>
            <a:pPr algn="r"/>
            <a:r>
              <a:rPr lang="en-US" altLang="zh-CN" dirty="0" smtClean="0">
                <a:solidFill>
                  <a:schemeClr val="bg1"/>
                </a:solidFill>
              </a:rPr>
              <a:t>2016-12-1</a:t>
            </a:r>
            <a:endParaRPr lang="zh-CN" altLang="en-US" dirty="0">
              <a:solidFill>
                <a:schemeClr val="bg1"/>
              </a:solidFill>
            </a:endParaRPr>
          </a:p>
        </p:txBody>
      </p:sp>
      <p:sp>
        <p:nvSpPr>
          <p:cNvPr id="10" name="TextBox 9"/>
          <p:cNvSpPr txBox="1"/>
          <p:nvPr/>
        </p:nvSpPr>
        <p:spPr>
          <a:xfrm>
            <a:off x="5715008" y="357166"/>
            <a:ext cx="3428992" cy="369332"/>
          </a:xfrm>
          <a:prstGeom prst="rect">
            <a:avLst/>
          </a:prstGeom>
          <a:noFill/>
        </p:spPr>
        <p:txBody>
          <a:bodyPr wrap="square" rtlCol="0">
            <a:spAutoFit/>
          </a:bodyPr>
          <a:lstStyle/>
          <a:p>
            <a:r>
              <a:rPr lang="zh-CN" altLang="en-US" dirty="0" smtClean="0">
                <a:solidFill>
                  <a:schemeClr val="bg1"/>
                </a:solidFill>
              </a:rPr>
              <a:t>第三届中俄交通大学校长论坛</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wipe(left)">
                                      <p:cBhvr>
                                        <p:cTn id="7"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内容占位符 3"/>
          <p:cNvPicPr>
            <a:picLocks noGrp="1" noChangeAspect="1"/>
          </p:cNvPicPr>
          <p:nvPr>
            <p:ph idx="1"/>
          </p:nvPr>
        </p:nvPicPr>
        <p:blipFill>
          <a:blip r:embed="rId2" cstate="print"/>
          <a:srcRect/>
          <a:stretch>
            <a:fillRect/>
          </a:stretch>
        </p:blipFill>
        <p:spPr>
          <a:xfrm>
            <a:off x="1042988" y="2155825"/>
            <a:ext cx="8120062" cy="1368425"/>
          </a:xfrm>
        </p:spPr>
      </p:pic>
      <p:sp>
        <p:nvSpPr>
          <p:cNvPr id="24579" name="TextBox 5"/>
          <p:cNvSpPr txBox="1">
            <a:spLocks noChangeArrowheads="1"/>
          </p:cNvSpPr>
          <p:nvPr/>
        </p:nvSpPr>
        <p:spPr bwMode="auto">
          <a:xfrm>
            <a:off x="423863" y="1557338"/>
            <a:ext cx="1223962" cy="2246312"/>
          </a:xfrm>
          <a:prstGeom prst="rect">
            <a:avLst/>
          </a:prstGeom>
          <a:noFill/>
          <a:ln w="9525">
            <a:noFill/>
            <a:miter lim="800000"/>
            <a:headEnd/>
            <a:tailEnd/>
          </a:ln>
        </p:spPr>
        <p:txBody>
          <a:bodyPr>
            <a:spAutoFit/>
          </a:bodyPr>
          <a:lstStyle/>
          <a:p>
            <a:r>
              <a:rPr lang="en-US" altLang="zh-CN" sz="14000" b="1">
                <a:solidFill>
                  <a:srgbClr val="A80000"/>
                </a:solidFill>
                <a:latin typeface="微软雅黑" pitchFamily="34" charset="-122"/>
                <a:ea typeface="微软雅黑" pitchFamily="34" charset="-122"/>
              </a:rPr>
              <a:t>2</a:t>
            </a:r>
            <a:endParaRPr lang="zh-CN" altLang="en-US" sz="14000" b="1">
              <a:solidFill>
                <a:srgbClr val="A80000"/>
              </a:solidFill>
              <a:latin typeface="微软雅黑" pitchFamily="34" charset="-122"/>
              <a:ea typeface="微软雅黑" pitchFamily="34" charset="-122"/>
            </a:endParaRPr>
          </a:p>
        </p:txBody>
      </p:sp>
      <p:pic>
        <p:nvPicPr>
          <p:cNvPr id="24580" name="Picture 3"/>
          <p:cNvPicPr>
            <a:picLocks noChangeAspect="1" noChangeArrowheads="1"/>
          </p:cNvPicPr>
          <p:nvPr/>
        </p:nvPicPr>
        <p:blipFill>
          <a:blip r:embed="rId3" cstate="print"/>
          <a:srcRect/>
          <a:stretch>
            <a:fillRect/>
          </a:stretch>
        </p:blipFill>
        <p:spPr bwMode="auto">
          <a:xfrm>
            <a:off x="1143000" y="1071563"/>
            <a:ext cx="1646238" cy="3736975"/>
          </a:xfrm>
          <a:prstGeom prst="rect">
            <a:avLst/>
          </a:prstGeom>
          <a:noFill/>
          <a:ln w="9525">
            <a:noFill/>
            <a:miter lim="800000"/>
            <a:headEnd/>
            <a:tailEnd/>
          </a:ln>
        </p:spPr>
      </p:pic>
      <p:sp>
        <p:nvSpPr>
          <p:cNvPr id="24581" name="矩形 4"/>
          <p:cNvSpPr>
            <a:spLocks noChangeArrowheads="1"/>
          </p:cNvSpPr>
          <p:nvPr/>
        </p:nvSpPr>
        <p:spPr bwMode="auto">
          <a:xfrm>
            <a:off x="2195513" y="2428875"/>
            <a:ext cx="2954655" cy="646331"/>
          </a:xfrm>
          <a:prstGeom prst="rect">
            <a:avLst/>
          </a:prstGeom>
          <a:noFill/>
          <a:ln w="9525">
            <a:noFill/>
            <a:miter lim="800000"/>
            <a:headEnd/>
            <a:tailEnd/>
          </a:ln>
        </p:spPr>
        <p:txBody>
          <a:bodyPr wrap="none">
            <a:spAutoFit/>
          </a:bodyPr>
          <a:lstStyle/>
          <a:p>
            <a:r>
              <a:rPr lang="zh-CN" altLang="en-US" sz="3600" b="1" dirty="0" smtClean="0">
                <a:solidFill>
                  <a:schemeClr val="bg1"/>
                </a:solidFill>
                <a:latin typeface="微软雅黑" pitchFamily="34" charset="-122"/>
                <a:ea typeface="微软雅黑" pitchFamily="34" charset="-122"/>
              </a:rPr>
              <a:t>中俄教育合作</a:t>
            </a:r>
            <a:endParaRPr lang="en-US" altLang="zh-CN" sz="3600" b="1"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8"/>
          <p:cNvGrpSpPr>
            <a:grpSpLocks/>
          </p:cNvGrpSpPr>
          <p:nvPr/>
        </p:nvGrpSpPr>
        <p:grpSpPr bwMode="auto">
          <a:xfrm>
            <a:off x="0" y="0"/>
            <a:ext cx="4041775" cy="549275"/>
            <a:chOff x="-9526" y="1"/>
            <a:chExt cx="4041465" cy="548680"/>
          </a:xfrm>
        </p:grpSpPr>
        <p:sp>
          <p:nvSpPr>
            <p:cNvPr id="6" name="矩形 3"/>
            <p:cNvSpPr/>
            <p:nvPr/>
          </p:nvSpPr>
          <p:spPr>
            <a:xfrm>
              <a:off x="-9526" y="1"/>
              <a:ext cx="3862092" cy="548680"/>
            </a:xfrm>
            <a:custGeom>
              <a:avLst/>
              <a:gdLst>
                <a:gd name="connsiteX0" fmla="*/ 0 w 8153400"/>
                <a:gd name="connsiteY0" fmla="*/ 0 h 1428750"/>
                <a:gd name="connsiteX1" fmla="*/ 8153400 w 8153400"/>
                <a:gd name="connsiteY1" fmla="*/ 0 h 1428750"/>
                <a:gd name="connsiteX2" fmla="*/ 8153400 w 8153400"/>
                <a:gd name="connsiteY2" fmla="*/ 1428750 h 1428750"/>
                <a:gd name="connsiteX3" fmla="*/ 0 w 8153400"/>
                <a:gd name="connsiteY3" fmla="*/ 1428750 h 1428750"/>
                <a:gd name="connsiteX4" fmla="*/ 0 w 8153400"/>
                <a:gd name="connsiteY4" fmla="*/ 0 h 1428750"/>
                <a:gd name="connsiteX0" fmla="*/ 0 w 8382000"/>
                <a:gd name="connsiteY0" fmla="*/ 0 h 1771650"/>
                <a:gd name="connsiteX1" fmla="*/ 8153400 w 8382000"/>
                <a:gd name="connsiteY1" fmla="*/ 0 h 1771650"/>
                <a:gd name="connsiteX2" fmla="*/ 8382000 w 8382000"/>
                <a:gd name="connsiteY2" fmla="*/ 1771650 h 1771650"/>
                <a:gd name="connsiteX3" fmla="*/ 0 w 8382000"/>
                <a:gd name="connsiteY3" fmla="*/ 1428750 h 1771650"/>
                <a:gd name="connsiteX4" fmla="*/ 0 w 8382000"/>
                <a:gd name="connsiteY4" fmla="*/ 0 h 177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1771650">
                  <a:moveTo>
                    <a:pt x="0" y="0"/>
                  </a:moveTo>
                  <a:lnTo>
                    <a:pt x="8153400" y="0"/>
                  </a:lnTo>
                  <a:lnTo>
                    <a:pt x="8382000" y="1771650"/>
                  </a:lnTo>
                  <a:lnTo>
                    <a:pt x="0" y="1428750"/>
                  </a:lnTo>
                  <a:lnTo>
                    <a:pt x="0" y="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p:nvSpPr>
          <p:spPr>
            <a:xfrm>
              <a:off x="1085765" y="58675"/>
              <a:ext cx="1646479" cy="338187"/>
            </a:xfrm>
            <a:prstGeom prst="rect">
              <a:avLst/>
            </a:prstGeom>
          </p:spPr>
          <p:txBody>
            <a:bodyPr wrap="none">
              <a:spAutoFit/>
            </a:bodyPr>
            <a:lstStyle/>
            <a:p>
              <a:pPr fontAlgn="auto">
                <a:spcBef>
                  <a:spcPts val="0"/>
                </a:spcBef>
                <a:spcAft>
                  <a:spcPts val="0"/>
                </a:spcAft>
                <a:defRPr/>
              </a:pPr>
              <a:r>
                <a:rPr lang="zh-CN" altLang="en-US" sz="1600" spc="300" dirty="0" smtClean="0">
                  <a:solidFill>
                    <a:schemeClr val="bg1"/>
                  </a:solidFill>
                  <a:latin typeface="微软雅黑" panose="020B0503020204020204" pitchFamily="34" charset="-122"/>
                  <a:ea typeface="微软雅黑" panose="020B0503020204020204" pitchFamily="34" charset="-122"/>
                </a:rPr>
                <a:t>中俄教育合作</a:t>
              </a:r>
              <a:endParaRPr lang="zh-CN" altLang="en-US" sz="1600" spc="3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3671605" y="93563"/>
              <a:ext cx="360334" cy="361558"/>
            </a:xfrm>
            <a:prstGeom prst="rect">
              <a:avLst/>
            </a:prstGeom>
            <a:solidFill>
              <a:srgbClr val="A5002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smtClean="0">
                  <a:solidFill>
                    <a:srgbClr val="FFFFFF"/>
                  </a:solidFill>
                  <a:latin typeface="微软雅黑" pitchFamily="34" charset="-122"/>
                  <a:ea typeface="微软雅黑" pitchFamily="34" charset="-122"/>
                </a:rPr>
                <a:t>2</a:t>
              </a:r>
              <a:endParaRPr lang="zh-CN" altLang="en-US" sz="2000" b="1" dirty="0">
                <a:solidFill>
                  <a:srgbClr val="FFFFFF"/>
                </a:solidFill>
                <a:latin typeface="微软雅黑" pitchFamily="34" charset="-122"/>
                <a:ea typeface="微软雅黑" pitchFamily="34" charset="-122"/>
              </a:endParaRPr>
            </a:p>
          </p:txBody>
        </p:sp>
      </p:grpSp>
      <p:sp>
        <p:nvSpPr>
          <p:cNvPr id="15" name="TextBox 14"/>
          <p:cNvSpPr txBox="1"/>
          <p:nvPr/>
        </p:nvSpPr>
        <p:spPr>
          <a:xfrm>
            <a:off x="714348" y="1142984"/>
            <a:ext cx="7858180" cy="6001643"/>
          </a:xfrm>
          <a:prstGeom prst="rect">
            <a:avLst/>
          </a:prstGeom>
          <a:noFill/>
        </p:spPr>
        <p:txBody>
          <a:bodyPr wrap="square" rtlCol="0">
            <a:spAutoFit/>
          </a:bodyPr>
          <a:lstStyle/>
          <a:p>
            <a:r>
              <a:rPr lang="en-US" altLang="zh-CN" sz="2400" dirty="0" smtClean="0"/>
              <a:t>2015</a:t>
            </a:r>
            <a:r>
              <a:rPr lang="zh-CN" altLang="en-US" sz="2400" dirty="0" smtClean="0"/>
              <a:t>年</a:t>
            </a:r>
            <a:r>
              <a:rPr lang="en-US" altLang="zh-CN" sz="2400" dirty="0" smtClean="0"/>
              <a:t>3</a:t>
            </a:r>
            <a:r>
              <a:rPr lang="zh-CN" altLang="en-US" sz="2400" dirty="0" smtClean="0"/>
              <a:t>月，我校与圣彼得堡国立亚历山大一世皇帝交通大学签署了铁道交通运营管理、</a:t>
            </a:r>
            <a:r>
              <a:rPr lang="zh-CN" altLang="en-US" sz="2400" dirty="0" smtClean="0"/>
              <a:t>铁道信号自动控制</a:t>
            </a:r>
            <a:r>
              <a:rPr lang="zh-CN" altLang="en-US" sz="2400" dirty="0" smtClean="0"/>
              <a:t>两个专业的合作办学协议书。</a:t>
            </a:r>
            <a:r>
              <a:rPr lang="en-US" altLang="zh-CN" sz="2400" dirty="0" smtClean="0"/>
              <a:t>2015</a:t>
            </a:r>
            <a:r>
              <a:rPr lang="zh-CN" altLang="en-US" sz="2400" dirty="0" smtClean="0"/>
              <a:t>年 </a:t>
            </a:r>
            <a:r>
              <a:rPr lang="en-US" altLang="zh-CN" sz="2400" dirty="0" smtClean="0"/>
              <a:t>8</a:t>
            </a:r>
            <a:r>
              <a:rPr lang="zh-CN" altLang="en-US" sz="2400" dirty="0" smtClean="0"/>
              <a:t>月我校有</a:t>
            </a:r>
            <a:r>
              <a:rPr lang="en-US" altLang="zh-CN" sz="2400" dirty="0" smtClean="0"/>
              <a:t>6</a:t>
            </a:r>
            <a:r>
              <a:rPr lang="zh-CN" altLang="en-US" sz="2400" dirty="0" smtClean="0"/>
              <a:t>名学生参加俄罗斯远东交通大学夏令营。</a:t>
            </a:r>
            <a:endParaRPr lang="en-US" altLang="zh-CN" sz="2400" dirty="0" smtClean="0"/>
          </a:p>
          <a:p>
            <a:r>
              <a:rPr lang="en-US" altLang="zh-CN" sz="2400" dirty="0" smtClean="0"/>
              <a:t>2015</a:t>
            </a:r>
            <a:r>
              <a:rPr lang="zh-CN" altLang="en-US" sz="2400" dirty="0" smtClean="0"/>
              <a:t>年</a:t>
            </a:r>
            <a:r>
              <a:rPr lang="en-US" altLang="zh-CN" sz="2400" dirty="0" smtClean="0"/>
              <a:t>9</a:t>
            </a:r>
            <a:r>
              <a:rPr lang="zh-CN" altLang="en-US" sz="2400" dirty="0" smtClean="0"/>
              <a:t>月，学校党委书记王虹率团访问俄罗斯莫斯科国立交通大学和圣彼得堡国立亚历山大一世皇帝交通大学。我校与莫斯科国立交通大学签署共建中俄合作办学机构</a:t>
            </a:r>
            <a:r>
              <a:rPr lang="en-US" altLang="zh-CN" sz="2400" dirty="0" smtClean="0"/>
              <a:t>—</a:t>
            </a:r>
            <a:r>
              <a:rPr lang="zh-CN" altLang="en-US" sz="2400" dirty="0" smtClean="0"/>
              <a:t>南京铁道职业技术学院莫斯科铁道学院的合作协议。</a:t>
            </a:r>
            <a:endParaRPr lang="en-US" altLang="zh-CN" sz="2400" dirty="0" smtClean="0"/>
          </a:p>
          <a:p>
            <a:endParaRPr lang="en-US" altLang="zh-CN" sz="2400" dirty="0" smtClean="0"/>
          </a:p>
          <a:p>
            <a:endParaRPr lang="en-US" altLang="zh-CN" sz="2400" dirty="0" smtClean="0"/>
          </a:p>
          <a:p>
            <a:endParaRPr lang="en-US" altLang="zh-CN" sz="2400" dirty="0" smtClean="0"/>
          </a:p>
          <a:p>
            <a:endParaRPr lang="en-US" altLang="zh-CN" sz="2400" dirty="0" smtClean="0"/>
          </a:p>
          <a:p>
            <a:endParaRPr lang="en-US" altLang="zh-CN" sz="2400" dirty="0" smtClean="0"/>
          </a:p>
          <a:p>
            <a:endParaRPr lang="en-US" altLang="zh-CN" sz="2400" dirty="0" smtClean="0"/>
          </a:p>
          <a:p>
            <a:endParaRPr lang="en-US" altLang="zh-CN" sz="2400" dirty="0" smtClean="0"/>
          </a:p>
          <a:p>
            <a:endParaRPr lang="en-US" altLang="zh-CN" sz="2400" dirty="0" smtClean="0"/>
          </a:p>
        </p:txBody>
      </p:sp>
      <p:pic>
        <p:nvPicPr>
          <p:cNvPr id="7" name="图片 6" descr="http://www.njrts.edu.cn/upload/wnews/201509/20150923140828_5341.png"/>
          <p:cNvPicPr/>
          <p:nvPr/>
        </p:nvPicPr>
        <p:blipFill>
          <a:blip r:embed="rId3"/>
          <a:srcRect/>
          <a:stretch>
            <a:fillRect/>
          </a:stretch>
        </p:blipFill>
        <p:spPr bwMode="auto">
          <a:xfrm>
            <a:off x="4786314" y="4214818"/>
            <a:ext cx="3714776" cy="2071702"/>
          </a:xfrm>
          <a:prstGeom prst="rect">
            <a:avLst/>
          </a:prstGeom>
          <a:noFill/>
          <a:ln w="9525">
            <a:noFill/>
            <a:miter lim="800000"/>
            <a:headEnd/>
            <a:tailEnd/>
          </a:ln>
        </p:spPr>
      </p:pic>
      <p:pic>
        <p:nvPicPr>
          <p:cNvPr id="11" name="图片 10" descr="与俄罗斯联莫交大校长会谈.png"/>
          <p:cNvPicPr>
            <a:picLocks noChangeAspect="1"/>
          </p:cNvPicPr>
          <p:nvPr/>
        </p:nvPicPr>
        <p:blipFill>
          <a:blip r:embed="rId4"/>
          <a:stretch>
            <a:fillRect/>
          </a:stretch>
        </p:blipFill>
        <p:spPr>
          <a:xfrm>
            <a:off x="785786" y="4214818"/>
            <a:ext cx="3714776" cy="2071702"/>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8"/>
          <p:cNvGrpSpPr>
            <a:grpSpLocks/>
          </p:cNvGrpSpPr>
          <p:nvPr/>
        </p:nvGrpSpPr>
        <p:grpSpPr bwMode="auto">
          <a:xfrm>
            <a:off x="0" y="0"/>
            <a:ext cx="4041775" cy="549275"/>
            <a:chOff x="-9526" y="1"/>
            <a:chExt cx="4041465" cy="548680"/>
          </a:xfrm>
        </p:grpSpPr>
        <p:sp>
          <p:nvSpPr>
            <p:cNvPr id="6" name="矩形 3"/>
            <p:cNvSpPr/>
            <p:nvPr/>
          </p:nvSpPr>
          <p:spPr>
            <a:xfrm>
              <a:off x="-9526" y="1"/>
              <a:ext cx="3862092" cy="548680"/>
            </a:xfrm>
            <a:custGeom>
              <a:avLst/>
              <a:gdLst>
                <a:gd name="connsiteX0" fmla="*/ 0 w 8153400"/>
                <a:gd name="connsiteY0" fmla="*/ 0 h 1428750"/>
                <a:gd name="connsiteX1" fmla="*/ 8153400 w 8153400"/>
                <a:gd name="connsiteY1" fmla="*/ 0 h 1428750"/>
                <a:gd name="connsiteX2" fmla="*/ 8153400 w 8153400"/>
                <a:gd name="connsiteY2" fmla="*/ 1428750 h 1428750"/>
                <a:gd name="connsiteX3" fmla="*/ 0 w 8153400"/>
                <a:gd name="connsiteY3" fmla="*/ 1428750 h 1428750"/>
                <a:gd name="connsiteX4" fmla="*/ 0 w 8153400"/>
                <a:gd name="connsiteY4" fmla="*/ 0 h 1428750"/>
                <a:gd name="connsiteX0" fmla="*/ 0 w 8382000"/>
                <a:gd name="connsiteY0" fmla="*/ 0 h 1771650"/>
                <a:gd name="connsiteX1" fmla="*/ 8153400 w 8382000"/>
                <a:gd name="connsiteY1" fmla="*/ 0 h 1771650"/>
                <a:gd name="connsiteX2" fmla="*/ 8382000 w 8382000"/>
                <a:gd name="connsiteY2" fmla="*/ 1771650 h 1771650"/>
                <a:gd name="connsiteX3" fmla="*/ 0 w 8382000"/>
                <a:gd name="connsiteY3" fmla="*/ 1428750 h 1771650"/>
                <a:gd name="connsiteX4" fmla="*/ 0 w 8382000"/>
                <a:gd name="connsiteY4" fmla="*/ 0 h 177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1771650">
                  <a:moveTo>
                    <a:pt x="0" y="0"/>
                  </a:moveTo>
                  <a:lnTo>
                    <a:pt x="8153400" y="0"/>
                  </a:lnTo>
                  <a:lnTo>
                    <a:pt x="8382000" y="1771650"/>
                  </a:lnTo>
                  <a:lnTo>
                    <a:pt x="0" y="1428750"/>
                  </a:lnTo>
                  <a:lnTo>
                    <a:pt x="0" y="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p:nvSpPr>
          <p:spPr>
            <a:xfrm>
              <a:off x="1085765" y="58675"/>
              <a:ext cx="1646479" cy="338187"/>
            </a:xfrm>
            <a:prstGeom prst="rect">
              <a:avLst/>
            </a:prstGeom>
          </p:spPr>
          <p:txBody>
            <a:bodyPr wrap="none">
              <a:spAutoFit/>
            </a:bodyPr>
            <a:lstStyle/>
            <a:p>
              <a:pPr fontAlgn="auto">
                <a:spcBef>
                  <a:spcPts val="0"/>
                </a:spcBef>
                <a:spcAft>
                  <a:spcPts val="0"/>
                </a:spcAft>
                <a:defRPr/>
              </a:pPr>
              <a:r>
                <a:rPr lang="zh-CN" altLang="en-US" sz="1600" spc="300" dirty="0" smtClean="0">
                  <a:solidFill>
                    <a:schemeClr val="bg1"/>
                  </a:solidFill>
                  <a:latin typeface="微软雅黑" panose="020B0503020204020204" pitchFamily="34" charset="-122"/>
                  <a:ea typeface="微软雅黑" panose="020B0503020204020204" pitchFamily="34" charset="-122"/>
                </a:rPr>
                <a:t>中俄教育合作</a:t>
              </a:r>
              <a:endParaRPr lang="zh-CN" altLang="en-US" sz="1600" spc="3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3671605" y="93563"/>
              <a:ext cx="360334" cy="361558"/>
            </a:xfrm>
            <a:prstGeom prst="rect">
              <a:avLst/>
            </a:prstGeom>
            <a:solidFill>
              <a:srgbClr val="A5002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smtClean="0">
                  <a:solidFill>
                    <a:srgbClr val="FFFFFF"/>
                  </a:solidFill>
                  <a:latin typeface="微软雅黑" pitchFamily="34" charset="-122"/>
                  <a:ea typeface="微软雅黑" pitchFamily="34" charset="-122"/>
                </a:rPr>
                <a:t>2</a:t>
              </a:r>
              <a:endParaRPr lang="zh-CN" altLang="en-US" sz="2000" b="1" dirty="0">
                <a:solidFill>
                  <a:srgbClr val="FFFFFF"/>
                </a:solidFill>
                <a:latin typeface="微软雅黑" pitchFamily="34" charset="-122"/>
                <a:ea typeface="微软雅黑" pitchFamily="34" charset="-122"/>
              </a:endParaRPr>
            </a:p>
          </p:txBody>
        </p:sp>
      </p:grpSp>
      <p:sp>
        <p:nvSpPr>
          <p:cNvPr id="15" name="TextBox 14"/>
          <p:cNvSpPr txBox="1"/>
          <p:nvPr/>
        </p:nvSpPr>
        <p:spPr>
          <a:xfrm>
            <a:off x="714348" y="1142984"/>
            <a:ext cx="7858180" cy="4154984"/>
          </a:xfrm>
          <a:prstGeom prst="rect">
            <a:avLst/>
          </a:prstGeom>
          <a:noFill/>
        </p:spPr>
        <p:txBody>
          <a:bodyPr wrap="square" rtlCol="0">
            <a:spAutoFit/>
          </a:bodyPr>
          <a:lstStyle/>
          <a:p>
            <a:endParaRPr lang="en-US" altLang="zh-CN" sz="2400" dirty="0" smtClean="0"/>
          </a:p>
          <a:p>
            <a:r>
              <a:rPr lang="en-US" altLang="zh-CN" sz="2400" dirty="0" smtClean="0"/>
              <a:t>2016</a:t>
            </a:r>
            <a:r>
              <a:rPr lang="zh-CN" altLang="en-US" sz="2400" dirty="0" smtClean="0"/>
              <a:t>年</a:t>
            </a:r>
            <a:r>
              <a:rPr lang="en-US" altLang="zh-CN" sz="2400" dirty="0" smtClean="0"/>
              <a:t>6</a:t>
            </a:r>
            <a:r>
              <a:rPr lang="zh-CN" altLang="en-US" sz="2400" dirty="0" smtClean="0"/>
              <a:t>月，学校钱吉奎院长率团访问俄罗斯彼得堡国立亚历山大一世皇帝交通大学、参加乌拉尔国立交通大学举办的第九届欧亚交通高校国际研讨会。</a:t>
            </a:r>
            <a:endParaRPr lang="en-US" altLang="zh-CN" sz="2400" dirty="0" smtClean="0"/>
          </a:p>
          <a:p>
            <a:endParaRPr lang="en-US" altLang="zh-CN" sz="2400" dirty="0" smtClean="0"/>
          </a:p>
          <a:p>
            <a:endParaRPr lang="en-US" altLang="zh-CN" sz="2400" dirty="0" smtClean="0"/>
          </a:p>
          <a:p>
            <a:endParaRPr lang="en-US" altLang="zh-CN" sz="2400" dirty="0" smtClean="0"/>
          </a:p>
          <a:p>
            <a:endParaRPr lang="en-US" altLang="zh-CN" sz="2400" dirty="0" smtClean="0"/>
          </a:p>
          <a:p>
            <a:endParaRPr lang="en-US" altLang="zh-CN" sz="2400" dirty="0" smtClean="0"/>
          </a:p>
          <a:p>
            <a:endParaRPr lang="en-US" altLang="zh-CN" sz="2400" dirty="0" smtClean="0"/>
          </a:p>
          <a:p>
            <a:endParaRPr lang="en-US" altLang="zh-CN" sz="2400" dirty="0" smtClean="0"/>
          </a:p>
        </p:txBody>
      </p:sp>
      <p:pic>
        <p:nvPicPr>
          <p:cNvPr id="10" name="图片 9" descr="http://www.njrts.edu.cn/upload/wnews/201606/20160628153442_1708.png"/>
          <p:cNvPicPr/>
          <p:nvPr/>
        </p:nvPicPr>
        <p:blipFill>
          <a:blip r:embed="rId3"/>
          <a:srcRect/>
          <a:stretch>
            <a:fillRect/>
          </a:stretch>
        </p:blipFill>
        <p:spPr bwMode="auto">
          <a:xfrm>
            <a:off x="714348" y="3000372"/>
            <a:ext cx="3566090" cy="2143140"/>
          </a:xfrm>
          <a:prstGeom prst="rect">
            <a:avLst/>
          </a:prstGeom>
          <a:noFill/>
          <a:ln w="9525">
            <a:noFill/>
            <a:miter lim="800000"/>
            <a:headEnd/>
            <a:tailEnd/>
          </a:ln>
        </p:spPr>
      </p:pic>
      <p:pic>
        <p:nvPicPr>
          <p:cNvPr id="11" name="图片 10" descr="学院代表团参加国际研讨会合影.png"/>
          <p:cNvPicPr>
            <a:picLocks noChangeAspect="1"/>
          </p:cNvPicPr>
          <p:nvPr/>
        </p:nvPicPr>
        <p:blipFill>
          <a:blip r:embed="rId4"/>
          <a:stretch>
            <a:fillRect/>
          </a:stretch>
        </p:blipFill>
        <p:spPr>
          <a:xfrm>
            <a:off x="4857752" y="3000372"/>
            <a:ext cx="3571900" cy="2109790"/>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8"/>
          <p:cNvGrpSpPr>
            <a:grpSpLocks/>
          </p:cNvGrpSpPr>
          <p:nvPr/>
        </p:nvGrpSpPr>
        <p:grpSpPr bwMode="auto">
          <a:xfrm>
            <a:off x="0" y="0"/>
            <a:ext cx="4041775" cy="549275"/>
            <a:chOff x="-9526" y="1"/>
            <a:chExt cx="4041465" cy="548680"/>
          </a:xfrm>
        </p:grpSpPr>
        <p:sp>
          <p:nvSpPr>
            <p:cNvPr id="6" name="矩形 3"/>
            <p:cNvSpPr/>
            <p:nvPr/>
          </p:nvSpPr>
          <p:spPr>
            <a:xfrm>
              <a:off x="-9526" y="1"/>
              <a:ext cx="3862092" cy="548680"/>
            </a:xfrm>
            <a:custGeom>
              <a:avLst/>
              <a:gdLst>
                <a:gd name="connsiteX0" fmla="*/ 0 w 8153400"/>
                <a:gd name="connsiteY0" fmla="*/ 0 h 1428750"/>
                <a:gd name="connsiteX1" fmla="*/ 8153400 w 8153400"/>
                <a:gd name="connsiteY1" fmla="*/ 0 h 1428750"/>
                <a:gd name="connsiteX2" fmla="*/ 8153400 w 8153400"/>
                <a:gd name="connsiteY2" fmla="*/ 1428750 h 1428750"/>
                <a:gd name="connsiteX3" fmla="*/ 0 w 8153400"/>
                <a:gd name="connsiteY3" fmla="*/ 1428750 h 1428750"/>
                <a:gd name="connsiteX4" fmla="*/ 0 w 8153400"/>
                <a:gd name="connsiteY4" fmla="*/ 0 h 1428750"/>
                <a:gd name="connsiteX0" fmla="*/ 0 w 8382000"/>
                <a:gd name="connsiteY0" fmla="*/ 0 h 1771650"/>
                <a:gd name="connsiteX1" fmla="*/ 8153400 w 8382000"/>
                <a:gd name="connsiteY1" fmla="*/ 0 h 1771650"/>
                <a:gd name="connsiteX2" fmla="*/ 8382000 w 8382000"/>
                <a:gd name="connsiteY2" fmla="*/ 1771650 h 1771650"/>
                <a:gd name="connsiteX3" fmla="*/ 0 w 8382000"/>
                <a:gd name="connsiteY3" fmla="*/ 1428750 h 1771650"/>
                <a:gd name="connsiteX4" fmla="*/ 0 w 8382000"/>
                <a:gd name="connsiteY4" fmla="*/ 0 h 177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1771650">
                  <a:moveTo>
                    <a:pt x="0" y="0"/>
                  </a:moveTo>
                  <a:lnTo>
                    <a:pt x="8153400" y="0"/>
                  </a:lnTo>
                  <a:lnTo>
                    <a:pt x="8382000" y="1771650"/>
                  </a:lnTo>
                  <a:lnTo>
                    <a:pt x="0" y="1428750"/>
                  </a:lnTo>
                  <a:lnTo>
                    <a:pt x="0" y="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p:nvSpPr>
          <p:spPr>
            <a:xfrm>
              <a:off x="1085765" y="58675"/>
              <a:ext cx="1646479" cy="338187"/>
            </a:xfrm>
            <a:prstGeom prst="rect">
              <a:avLst/>
            </a:prstGeom>
          </p:spPr>
          <p:txBody>
            <a:bodyPr wrap="none">
              <a:spAutoFit/>
            </a:bodyPr>
            <a:lstStyle/>
            <a:p>
              <a:pPr fontAlgn="auto">
                <a:spcBef>
                  <a:spcPts val="0"/>
                </a:spcBef>
                <a:spcAft>
                  <a:spcPts val="0"/>
                </a:spcAft>
                <a:defRPr/>
              </a:pPr>
              <a:r>
                <a:rPr lang="zh-CN" altLang="en-US" sz="1600" spc="300" dirty="0" smtClean="0">
                  <a:solidFill>
                    <a:schemeClr val="bg1"/>
                  </a:solidFill>
                  <a:latin typeface="微软雅黑" panose="020B0503020204020204" pitchFamily="34" charset="-122"/>
                  <a:ea typeface="微软雅黑" panose="020B0503020204020204" pitchFamily="34" charset="-122"/>
                </a:rPr>
                <a:t>中俄教育合作</a:t>
              </a:r>
              <a:endParaRPr lang="zh-CN" altLang="en-US" sz="1600" spc="3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3671605" y="93563"/>
              <a:ext cx="360334" cy="361558"/>
            </a:xfrm>
            <a:prstGeom prst="rect">
              <a:avLst/>
            </a:prstGeom>
            <a:solidFill>
              <a:srgbClr val="A5002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smtClean="0">
                  <a:solidFill>
                    <a:srgbClr val="FFFFFF"/>
                  </a:solidFill>
                  <a:latin typeface="微软雅黑" pitchFamily="34" charset="-122"/>
                  <a:ea typeface="微软雅黑" pitchFamily="34" charset="-122"/>
                </a:rPr>
                <a:t>2</a:t>
              </a:r>
              <a:endParaRPr lang="zh-CN" altLang="en-US" sz="2000" b="1" dirty="0">
                <a:solidFill>
                  <a:srgbClr val="FFFFFF"/>
                </a:solidFill>
                <a:latin typeface="微软雅黑" pitchFamily="34" charset="-122"/>
                <a:ea typeface="微软雅黑" pitchFamily="34" charset="-122"/>
              </a:endParaRPr>
            </a:p>
          </p:txBody>
        </p:sp>
      </p:grpSp>
      <p:sp>
        <p:nvSpPr>
          <p:cNvPr id="15" name="TextBox 14"/>
          <p:cNvSpPr txBox="1"/>
          <p:nvPr/>
        </p:nvSpPr>
        <p:spPr>
          <a:xfrm>
            <a:off x="714348" y="1142984"/>
            <a:ext cx="7858180" cy="3416320"/>
          </a:xfrm>
          <a:prstGeom prst="rect">
            <a:avLst/>
          </a:prstGeom>
          <a:noFill/>
        </p:spPr>
        <p:txBody>
          <a:bodyPr wrap="square" rtlCol="0">
            <a:spAutoFit/>
          </a:bodyPr>
          <a:lstStyle/>
          <a:p>
            <a:r>
              <a:rPr lang="en-US" altLang="zh-CN" sz="2400" dirty="0" smtClean="0"/>
              <a:t>2016</a:t>
            </a:r>
            <a:r>
              <a:rPr lang="zh-CN" altLang="en-US" sz="2400" dirty="0" smtClean="0"/>
              <a:t>年</a:t>
            </a:r>
            <a:r>
              <a:rPr lang="en-US" altLang="zh-CN" sz="2400" dirty="0" smtClean="0"/>
              <a:t>5</a:t>
            </a:r>
            <a:r>
              <a:rPr lang="zh-CN" altLang="en-US" sz="2400" dirty="0" smtClean="0"/>
              <a:t>月，俄罗斯圣彼得堡国立亚历山大一世皇帝交通大学副校长吉谢列夫</a:t>
            </a:r>
            <a:r>
              <a:rPr lang="en-US" altLang="zh-CN" sz="2400" dirty="0" smtClean="0"/>
              <a:t>·</a:t>
            </a:r>
            <a:r>
              <a:rPr lang="zh-CN" altLang="en-US" sz="2400" dirty="0" smtClean="0"/>
              <a:t>伊格尔一行访问我校</a:t>
            </a:r>
            <a:r>
              <a:rPr lang="en-US" altLang="zh-CN" sz="2400" dirty="0" smtClean="0"/>
              <a:t>。</a:t>
            </a:r>
          </a:p>
          <a:p>
            <a:endParaRPr lang="en-US" altLang="zh-CN" sz="2400" dirty="0" smtClean="0"/>
          </a:p>
          <a:p>
            <a:endParaRPr lang="en-US" altLang="zh-CN" sz="2400" dirty="0" smtClean="0"/>
          </a:p>
          <a:p>
            <a:endParaRPr lang="en-US" altLang="zh-CN" sz="2400" dirty="0" smtClean="0"/>
          </a:p>
          <a:p>
            <a:endParaRPr lang="en-US" altLang="zh-CN" sz="2400" dirty="0" smtClean="0"/>
          </a:p>
          <a:p>
            <a:endParaRPr lang="en-US" altLang="zh-CN" sz="2400" dirty="0" smtClean="0"/>
          </a:p>
          <a:p>
            <a:endParaRPr lang="en-US" altLang="zh-CN" sz="2400" dirty="0" smtClean="0"/>
          </a:p>
          <a:p>
            <a:endParaRPr lang="en-US" altLang="zh-CN" sz="2400" dirty="0" smtClean="0"/>
          </a:p>
        </p:txBody>
      </p:sp>
      <p:pic>
        <p:nvPicPr>
          <p:cNvPr id="11" name="图片 10" descr="20160517104207_5146.png"/>
          <p:cNvPicPr>
            <a:picLocks noChangeAspect="1"/>
          </p:cNvPicPr>
          <p:nvPr/>
        </p:nvPicPr>
        <p:blipFill>
          <a:blip r:embed="rId3"/>
          <a:stretch>
            <a:fillRect/>
          </a:stretch>
        </p:blipFill>
        <p:spPr>
          <a:xfrm>
            <a:off x="357158" y="2571744"/>
            <a:ext cx="4000528" cy="2637385"/>
          </a:xfrm>
          <a:prstGeom prst="rect">
            <a:avLst/>
          </a:prstGeom>
        </p:spPr>
      </p:pic>
      <p:pic>
        <p:nvPicPr>
          <p:cNvPr id="12" name="图片 11" descr="20160517104308_7939.png"/>
          <p:cNvPicPr>
            <a:picLocks noChangeAspect="1"/>
          </p:cNvPicPr>
          <p:nvPr/>
        </p:nvPicPr>
        <p:blipFill>
          <a:blip r:embed="rId4"/>
          <a:stretch>
            <a:fillRect/>
          </a:stretch>
        </p:blipFill>
        <p:spPr>
          <a:xfrm>
            <a:off x="4643438" y="2571744"/>
            <a:ext cx="3943360" cy="2607120"/>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8"/>
          <p:cNvGrpSpPr>
            <a:grpSpLocks/>
          </p:cNvGrpSpPr>
          <p:nvPr/>
        </p:nvGrpSpPr>
        <p:grpSpPr bwMode="auto">
          <a:xfrm>
            <a:off x="0" y="0"/>
            <a:ext cx="4041775" cy="549275"/>
            <a:chOff x="-9526" y="1"/>
            <a:chExt cx="4041465" cy="548680"/>
          </a:xfrm>
        </p:grpSpPr>
        <p:sp>
          <p:nvSpPr>
            <p:cNvPr id="6" name="矩形 3"/>
            <p:cNvSpPr/>
            <p:nvPr/>
          </p:nvSpPr>
          <p:spPr>
            <a:xfrm>
              <a:off x="-9526" y="1"/>
              <a:ext cx="3862092" cy="548680"/>
            </a:xfrm>
            <a:custGeom>
              <a:avLst/>
              <a:gdLst>
                <a:gd name="connsiteX0" fmla="*/ 0 w 8153400"/>
                <a:gd name="connsiteY0" fmla="*/ 0 h 1428750"/>
                <a:gd name="connsiteX1" fmla="*/ 8153400 w 8153400"/>
                <a:gd name="connsiteY1" fmla="*/ 0 h 1428750"/>
                <a:gd name="connsiteX2" fmla="*/ 8153400 w 8153400"/>
                <a:gd name="connsiteY2" fmla="*/ 1428750 h 1428750"/>
                <a:gd name="connsiteX3" fmla="*/ 0 w 8153400"/>
                <a:gd name="connsiteY3" fmla="*/ 1428750 h 1428750"/>
                <a:gd name="connsiteX4" fmla="*/ 0 w 8153400"/>
                <a:gd name="connsiteY4" fmla="*/ 0 h 1428750"/>
                <a:gd name="connsiteX0" fmla="*/ 0 w 8382000"/>
                <a:gd name="connsiteY0" fmla="*/ 0 h 1771650"/>
                <a:gd name="connsiteX1" fmla="*/ 8153400 w 8382000"/>
                <a:gd name="connsiteY1" fmla="*/ 0 h 1771650"/>
                <a:gd name="connsiteX2" fmla="*/ 8382000 w 8382000"/>
                <a:gd name="connsiteY2" fmla="*/ 1771650 h 1771650"/>
                <a:gd name="connsiteX3" fmla="*/ 0 w 8382000"/>
                <a:gd name="connsiteY3" fmla="*/ 1428750 h 1771650"/>
                <a:gd name="connsiteX4" fmla="*/ 0 w 8382000"/>
                <a:gd name="connsiteY4" fmla="*/ 0 h 177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1771650">
                  <a:moveTo>
                    <a:pt x="0" y="0"/>
                  </a:moveTo>
                  <a:lnTo>
                    <a:pt x="8153400" y="0"/>
                  </a:lnTo>
                  <a:lnTo>
                    <a:pt x="8382000" y="1771650"/>
                  </a:lnTo>
                  <a:lnTo>
                    <a:pt x="0" y="1428750"/>
                  </a:lnTo>
                  <a:lnTo>
                    <a:pt x="0" y="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p:nvSpPr>
          <p:spPr>
            <a:xfrm>
              <a:off x="1085765" y="58675"/>
              <a:ext cx="1646479" cy="338187"/>
            </a:xfrm>
            <a:prstGeom prst="rect">
              <a:avLst/>
            </a:prstGeom>
          </p:spPr>
          <p:txBody>
            <a:bodyPr wrap="none">
              <a:spAutoFit/>
            </a:bodyPr>
            <a:lstStyle/>
            <a:p>
              <a:pPr fontAlgn="auto">
                <a:spcBef>
                  <a:spcPts val="0"/>
                </a:spcBef>
                <a:spcAft>
                  <a:spcPts val="0"/>
                </a:spcAft>
                <a:defRPr/>
              </a:pPr>
              <a:r>
                <a:rPr lang="zh-CN" altLang="en-US" sz="1600" spc="300" dirty="0" smtClean="0">
                  <a:solidFill>
                    <a:schemeClr val="bg1"/>
                  </a:solidFill>
                  <a:latin typeface="微软雅黑" panose="020B0503020204020204" pitchFamily="34" charset="-122"/>
                  <a:ea typeface="微软雅黑" panose="020B0503020204020204" pitchFamily="34" charset="-122"/>
                </a:rPr>
                <a:t>中俄教育合作</a:t>
              </a:r>
              <a:endParaRPr lang="zh-CN" altLang="en-US" sz="1600" spc="3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3671605" y="93563"/>
              <a:ext cx="360334" cy="361558"/>
            </a:xfrm>
            <a:prstGeom prst="rect">
              <a:avLst/>
            </a:prstGeom>
            <a:solidFill>
              <a:srgbClr val="A5002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smtClean="0">
                  <a:solidFill>
                    <a:srgbClr val="FFFFFF"/>
                  </a:solidFill>
                  <a:latin typeface="微软雅黑" pitchFamily="34" charset="-122"/>
                  <a:ea typeface="微软雅黑" pitchFamily="34" charset="-122"/>
                </a:rPr>
                <a:t>2</a:t>
              </a:r>
              <a:endParaRPr lang="zh-CN" altLang="en-US" sz="2000" b="1" dirty="0">
                <a:solidFill>
                  <a:srgbClr val="FFFFFF"/>
                </a:solidFill>
                <a:latin typeface="微软雅黑" pitchFamily="34" charset="-122"/>
                <a:ea typeface="微软雅黑" pitchFamily="34" charset="-122"/>
              </a:endParaRPr>
            </a:p>
          </p:txBody>
        </p:sp>
      </p:grpSp>
      <p:sp>
        <p:nvSpPr>
          <p:cNvPr id="15" name="TextBox 14"/>
          <p:cNvSpPr txBox="1"/>
          <p:nvPr/>
        </p:nvSpPr>
        <p:spPr>
          <a:xfrm>
            <a:off x="714348" y="1142984"/>
            <a:ext cx="7858180" cy="4524315"/>
          </a:xfrm>
          <a:prstGeom prst="rect">
            <a:avLst/>
          </a:prstGeom>
          <a:noFill/>
        </p:spPr>
        <p:txBody>
          <a:bodyPr wrap="square" rtlCol="0">
            <a:spAutoFit/>
          </a:bodyPr>
          <a:lstStyle/>
          <a:p>
            <a:r>
              <a:rPr lang="en-US" altLang="zh-CN" sz="2400" dirty="0" smtClean="0"/>
              <a:t>2016</a:t>
            </a:r>
            <a:r>
              <a:rPr lang="zh-CN" altLang="en-US" sz="2400" dirty="0" smtClean="0"/>
              <a:t>年</a:t>
            </a:r>
            <a:r>
              <a:rPr lang="en-US" altLang="zh-CN" sz="2400" dirty="0" smtClean="0"/>
              <a:t>9</a:t>
            </a:r>
            <a:r>
              <a:rPr lang="zh-CN" altLang="en-US" sz="2400" dirty="0" smtClean="0"/>
              <a:t>月，招收了</a:t>
            </a:r>
            <a:r>
              <a:rPr lang="en-US" altLang="zh-CN" sz="2400" dirty="0" smtClean="0"/>
              <a:t>76</a:t>
            </a:r>
            <a:r>
              <a:rPr lang="zh-CN" altLang="en-US" sz="2400" dirty="0" smtClean="0"/>
              <a:t>名</a:t>
            </a:r>
            <a:r>
              <a:rPr lang="en-US" altLang="zh-CN" sz="2400" dirty="0" smtClean="0"/>
              <a:t>2016</a:t>
            </a:r>
            <a:r>
              <a:rPr lang="zh-CN" altLang="en-US" sz="2400" dirty="0" smtClean="0"/>
              <a:t>级铁道交通运营管理、铁道信号自动控制两个中俄合作办学项目的新生到校。</a:t>
            </a:r>
            <a:endParaRPr lang="en-US" altLang="zh-CN" sz="2400" dirty="0" smtClean="0"/>
          </a:p>
          <a:p>
            <a:r>
              <a:rPr lang="en-US" altLang="zh-CN" sz="2400" dirty="0" smtClean="0"/>
              <a:t>2016</a:t>
            </a:r>
            <a:r>
              <a:rPr lang="zh-CN" altLang="en-US" sz="2400" dirty="0" smtClean="0"/>
              <a:t>年</a:t>
            </a:r>
            <a:r>
              <a:rPr lang="en-US" altLang="zh-CN" sz="2400" dirty="0" smtClean="0"/>
              <a:t>10</a:t>
            </a:r>
            <a:r>
              <a:rPr lang="zh-CN" altLang="en-US" sz="2400" dirty="0" smtClean="0"/>
              <a:t>月，我校与北京交大联合举行俄罗斯圣彼得堡交大</a:t>
            </a:r>
            <a:r>
              <a:rPr lang="en-US" sz="2400" dirty="0" smtClean="0"/>
              <a:t>“</a:t>
            </a:r>
            <a:r>
              <a:rPr lang="zh-CN" altLang="en-US" sz="2400" dirty="0" smtClean="0"/>
              <a:t>高速铁路技术</a:t>
            </a:r>
            <a:r>
              <a:rPr lang="en-US" sz="2400" dirty="0" smtClean="0"/>
              <a:t>”</a:t>
            </a:r>
            <a:r>
              <a:rPr lang="zh-CN" altLang="en-US" sz="2400" dirty="0" smtClean="0"/>
              <a:t>培训项目，有</a:t>
            </a:r>
            <a:r>
              <a:rPr lang="en-US" altLang="zh-CN" sz="2400" dirty="0" smtClean="0"/>
              <a:t>20</a:t>
            </a:r>
            <a:r>
              <a:rPr lang="zh-CN" altLang="en-US" sz="2400" dirty="0" smtClean="0"/>
              <a:t>名圣彼得堡交大师生来我校学习交流。</a:t>
            </a:r>
            <a:endParaRPr lang="en-US" altLang="zh-CN" sz="2400" dirty="0" smtClean="0"/>
          </a:p>
          <a:p>
            <a:endParaRPr lang="en-US" altLang="zh-CN" sz="2400" dirty="0" smtClean="0"/>
          </a:p>
          <a:p>
            <a:endParaRPr lang="en-US" altLang="zh-CN" sz="2400" dirty="0" smtClean="0"/>
          </a:p>
          <a:p>
            <a:endParaRPr lang="en-US" altLang="zh-CN" sz="2400" dirty="0" smtClean="0"/>
          </a:p>
          <a:p>
            <a:endParaRPr lang="en-US" altLang="zh-CN" sz="2400" dirty="0" smtClean="0"/>
          </a:p>
          <a:p>
            <a:endParaRPr lang="en-US" altLang="zh-CN" sz="2400" dirty="0" smtClean="0"/>
          </a:p>
          <a:p>
            <a:endParaRPr lang="en-US" altLang="zh-CN" sz="2400" dirty="0" smtClean="0"/>
          </a:p>
          <a:p>
            <a:endParaRPr lang="en-US" altLang="zh-CN" sz="2400" dirty="0" smtClean="0"/>
          </a:p>
        </p:txBody>
      </p:sp>
      <p:pic>
        <p:nvPicPr>
          <p:cNvPr id="11" name="图片 10" descr="合影.JPG"/>
          <p:cNvPicPr>
            <a:picLocks noChangeAspect="1"/>
          </p:cNvPicPr>
          <p:nvPr/>
        </p:nvPicPr>
        <p:blipFill>
          <a:blip r:embed="rId3" cstate="print"/>
          <a:stretch>
            <a:fillRect/>
          </a:stretch>
        </p:blipFill>
        <p:spPr>
          <a:xfrm>
            <a:off x="857224" y="3500438"/>
            <a:ext cx="3643338" cy="2428893"/>
          </a:xfrm>
          <a:prstGeom prst="rect">
            <a:avLst/>
          </a:prstGeom>
        </p:spPr>
      </p:pic>
      <p:pic>
        <p:nvPicPr>
          <p:cNvPr id="13" name="图片 12" descr="参观高铁实训基地.png"/>
          <p:cNvPicPr>
            <a:picLocks noChangeAspect="1"/>
          </p:cNvPicPr>
          <p:nvPr/>
        </p:nvPicPr>
        <p:blipFill>
          <a:blip r:embed="rId4" cstate="print"/>
          <a:stretch>
            <a:fillRect/>
          </a:stretch>
        </p:blipFill>
        <p:spPr>
          <a:xfrm>
            <a:off x="4786314" y="3500438"/>
            <a:ext cx="3841234" cy="2357454"/>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8"/>
          <p:cNvGrpSpPr>
            <a:grpSpLocks/>
          </p:cNvGrpSpPr>
          <p:nvPr/>
        </p:nvGrpSpPr>
        <p:grpSpPr bwMode="auto">
          <a:xfrm>
            <a:off x="0" y="0"/>
            <a:ext cx="4041775" cy="549275"/>
            <a:chOff x="-9526" y="1"/>
            <a:chExt cx="4041465" cy="548680"/>
          </a:xfrm>
        </p:grpSpPr>
        <p:sp>
          <p:nvSpPr>
            <p:cNvPr id="6" name="矩形 3"/>
            <p:cNvSpPr/>
            <p:nvPr/>
          </p:nvSpPr>
          <p:spPr>
            <a:xfrm>
              <a:off x="-9526" y="1"/>
              <a:ext cx="3862092" cy="548680"/>
            </a:xfrm>
            <a:custGeom>
              <a:avLst/>
              <a:gdLst>
                <a:gd name="connsiteX0" fmla="*/ 0 w 8153400"/>
                <a:gd name="connsiteY0" fmla="*/ 0 h 1428750"/>
                <a:gd name="connsiteX1" fmla="*/ 8153400 w 8153400"/>
                <a:gd name="connsiteY1" fmla="*/ 0 h 1428750"/>
                <a:gd name="connsiteX2" fmla="*/ 8153400 w 8153400"/>
                <a:gd name="connsiteY2" fmla="*/ 1428750 h 1428750"/>
                <a:gd name="connsiteX3" fmla="*/ 0 w 8153400"/>
                <a:gd name="connsiteY3" fmla="*/ 1428750 h 1428750"/>
                <a:gd name="connsiteX4" fmla="*/ 0 w 8153400"/>
                <a:gd name="connsiteY4" fmla="*/ 0 h 1428750"/>
                <a:gd name="connsiteX0" fmla="*/ 0 w 8382000"/>
                <a:gd name="connsiteY0" fmla="*/ 0 h 1771650"/>
                <a:gd name="connsiteX1" fmla="*/ 8153400 w 8382000"/>
                <a:gd name="connsiteY1" fmla="*/ 0 h 1771650"/>
                <a:gd name="connsiteX2" fmla="*/ 8382000 w 8382000"/>
                <a:gd name="connsiteY2" fmla="*/ 1771650 h 1771650"/>
                <a:gd name="connsiteX3" fmla="*/ 0 w 8382000"/>
                <a:gd name="connsiteY3" fmla="*/ 1428750 h 1771650"/>
                <a:gd name="connsiteX4" fmla="*/ 0 w 8382000"/>
                <a:gd name="connsiteY4" fmla="*/ 0 h 177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1771650">
                  <a:moveTo>
                    <a:pt x="0" y="0"/>
                  </a:moveTo>
                  <a:lnTo>
                    <a:pt x="8153400" y="0"/>
                  </a:lnTo>
                  <a:lnTo>
                    <a:pt x="8382000" y="1771650"/>
                  </a:lnTo>
                  <a:lnTo>
                    <a:pt x="0" y="1428750"/>
                  </a:lnTo>
                  <a:lnTo>
                    <a:pt x="0" y="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p:nvSpPr>
          <p:spPr>
            <a:xfrm>
              <a:off x="1085765" y="58675"/>
              <a:ext cx="1646479" cy="338187"/>
            </a:xfrm>
            <a:prstGeom prst="rect">
              <a:avLst/>
            </a:prstGeom>
          </p:spPr>
          <p:txBody>
            <a:bodyPr wrap="none">
              <a:spAutoFit/>
            </a:bodyPr>
            <a:lstStyle/>
            <a:p>
              <a:pPr fontAlgn="auto">
                <a:spcBef>
                  <a:spcPts val="0"/>
                </a:spcBef>
                <a:spcAft>
                  <a:spcPts val="0"/>
                </a:spcAft>
                <a:defRPr/>
              </a:pPr>
              <a:r>
                <a:rPr lang="zh-CN" altLang="en-US" sz="1600" spc="300" dirty="0" smtClean="0">
                  <a:solidFill>
                    <a:schemeClr val="bg1"/>
                  </a:solidFill>
                  <a:latin typeface="微软雅黑" panose="020B0503020204020204" pitchFamily="34" charset="-122"/>
                  <a:ea typeface="微软雅黑" panose="020B0503020204020204" pitchFamily="34" charset="-122"/>
                </a:rPr>
                <a:t>中俄教育合作</a:t>
              </a:r>
              <a:endParaRPr lang="zh-CN" altLang="en-US" sz="1600" spc="3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3671605" y="93563"/>
              <a:ext cx="360334" cy="361558"/>
            </a:xfrm>
            <a:prstGeom prst="rect">
              <a:avLst/>
            </a:prstGeom>
            <a:solidFill>
              <a:srgbClr val="A5002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smtClean="0">
                  <a:solidFill>
                    <a:srgbClr val="FFFFFF"/>
                  </a:solidFill>
                  <a:latin typeface="微软雅黑" pitchFamily="34" charset="-122"/>
                  <a:ea typeface="微软雅黑" pitchFamily="34" charset="-122"/>
                </a:rPr>
                <a:t>2</a:t>
              </a:r>
              <a:endParaRPr lang="zh-CN" altLang="en-US" sz="2000" b="1" dirty="0">
                <a:solidFill>
                  <a:srgbClr val="FFFFFF"/>
                </a:solidFill>
                <a:latin typeface="微软雅黑" pitchFamily="34" charset="-122"/>
                <a:ea typeface="微软雅黑" pitchFamily="34" charset="-122"/>
              </a:endParaRPr>
            </a:p>
          </p:txBody>
        </p:sp>
      </p:grpSp>
      <p:sp>
        <p:nvSpPr>
          <p:cNvPr id="15" name="TextBox 14"/>
          <p:cNvSpPr txBox="1"/>
          <p:nvPr/>
        </p:nvSpPr>
        <p:spPr>
          <a:xfrm>
            <a:off x="642910" y="1285860"/>
            <a:ext cx="7858180" cy="3046988"/>
          </a:xfrm>
          <a:prstGeom prst="rect">
            <a:avLst/>
          </a:prstGeom>
          <a:noFill/>
        </p:spPr>
        <p:txBody>
          <a:bodyPr wrap="square" rtlCol="0">
            <a:spAutoFit/>
          </a:bodyPr>
          <a:lstStyle/>
          <a:p>
            <a:r>
              <a:rPr lang="en-US" altLang="zh-CN" sz="2400" dirty="0" smtClean="0"/>
              <a:t>2016</a:t>
            </a:r>
            <a:r>
              <a:rPr lang="zh-CN" altLang="en-US" sz="2400" dirty="0" smtClean="0"/>
              <a:t>年</a:t>
            </a:r>
            <a:r>
              <a:rPr lang="en-US" altLang="zh-CN" sz="2400" dirty="0" smtClean="0"/>
              <a:t>11</a:t>
            </a:r>
            <a:r>
              <a:rPr lang="zh-CN" altLang="en-US" sz="2400" dirty="0" smtClean="0"/>
              <a:t>月</a:t>
            </a:r>
            <a:r>
              <a:rPr lang="en-US" altLang="zh-CN" sz="2400" dirty="0" smtClean="0"/>
              <a:t>1</a:t>
            </a:r>
            <a:r>
              <a:rPr lang="zh-CN" altLang="en-US" sz="2400" dirty="0" smtClean="0"/>
              <a:t>日，俄罗斯圣彼得堡国立亚历山大一世皇帝交通大学校长潘尼切夫</a:t>
            </a:r>
            <a:r>
              <a:rPr lang="en-US" altLang="zh-CN" sz="2400" dirty="0" smtClean="0"/>
              <a:t>·</a:t>
            </a:r>
            <a:r>
              <a:rPr lang="zh-CN" altLang="en-US" sz="2400" dirty="0" smtClean="0"/>
              <a:t>亚历山大</a:t>
            </a:r>
            <a:r>
              <a:rPr lang="en-US" altLang="zh-CN" sz="2400" dirty="0" smtClean="0"/>
              <a:t>·</a:t>
            </a:r>
            <a:r>
              <a:rPr lang="zh-CN" altLang="en-US" sz="2400" dirty="0" smtClean="0"/>
              <a:t>尤利耶维奇访问我校并参加我校中俄合作办学项目开学典礼。</a:t>
            </a:r>
            <a:endParaRPr lang="en-US" altLang="zh-CN" sz="2400" dirty="0" smtClean="0"/>
          </a:p>
          <a:p>
            <a:endParaRPr lang="en-US" altLang="zh-CN" sz="2400" dirty="0" smtClean="0"/>
          </a:p>
          <a:p>
            <a:endParaRPr lang="en-US" altLang="zh-CN" sz="2400" dirty="0" smtClean="0"/>
          </a:p>
          <a:p>
            <a:endParaRPr lang="en-US" altLang="zh-CN" sz="2400" dirty="0" smtClean="0"/>
          </a:p>
          <a:p>
            <a:endParaRPr lang="en-US" altLang="zh-CN" sz="2400" dirty="0" smtClean="0"/>
          </a:p>
          <a:p>
            <a:endParaRPr lang="en-US" altLang="zh-CN" sz="2400" dirty="0" smtClean="0"/>
          </a:p>
        </p:txBody>
      </p:sp>
      <p:pic>
        <p:nvPicPr>
          <p:cNvPr id="10" name="图片 9" descr="圣交大校长来访.png"/>
          <p:cNvPicPr>
            <a:picLocks noChangeAspect="1"/>
          </p:cNvPicPr>
          <p:nvPr/>
        </p:nvPicPr>
        <p:blipFill>
          <a:blip r:embed="rId3"/>
          <a:stretch>
            <a:fillRect/>
          </a:stretch>
        </p:blipFill>
        <p:spPr>
          <a:xfrm>
            <a:off x="928662" y="3071810"/>
            <a:ext cx="3493068" cy="2333625"/>
          </a:xfrm>
          <a:prstGeom prst="rect">
            <a:avLst/>
          </a:prstGeom>
        </p:spPr>
      </p:pic>
      <p:pic>
        <p:nvPicPr>
          <p:cNvPr id="14" name="图片 13" descr="中俄合作项目开学典礼.png"/>
          <p:cNvPicPr>
            <a:picLocks noChangeAspect="1"/>
          </p:cNvPicPr>
          <p:nvPr/>
        </p:nvPicPr>
        <p:blipFill>
          <a:blip r:embed="rId4"/>
          <a:stretch>
            <a:fillRect/>
          </a:stretch>
        </p:blipFill>
        <p:spPr>
          <a:xfrm>
            <a:off x="4714876" y="3071810"/>
            <a:ext cx="3571900" cy="2286016"/>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8"/>
          <p:cNvGrpSpPr>
            <a:grpSpLocks/>
          </p:cNvGrpSpPr>
          <p:nvPr/>
        </p:nvGrpSpPr>
        <p:grpSpPr bwMode="auto">
          <a:xfrm>
            <a:off x="-9525" y="0"/>
            <a:ext cx="4041775" cy="549275"/>
            <a:chOff x="-9526" y="1"/>
            <a:chExt cx="4041465" cy="548680"/>
          </a:xfrm>
        </p:grpSpPr>
        <p:sp>
          <p:nvSpPr>
            <p:cNvPr id="6" name="矩形 3"/>
            <p:cNvSpPr/>
            <p:nvPr/>
          </p:nvSpPr>
          <p:spPr>
            <a:xfrm>
              <a:off x="-9526" y="1"/>
              <a:ext cx="3862092" cy="548680"/>
            </a:xfrm>
            <a:custGeom>
              <a:avLst/>
              <a:gdLst>
                <a:gd name="connsiteX0" fmla="*/ 0 w 8153400"/>
                <a:gd name="connsiteY0" fmla="*/ 0 h 1428750"/>
                <a:gd name="connsiteX1" fmla="*/ 8153400 w 8153400"/>
                <a:gd name="connsiteY1" fmla="*/ 0 h 1428750"/>
                <a:gd name="connsiteX2" fmla="*/ 8153400 w 8153400"/>
                <a:gd name="connsiteY2" fmla="*/ 1428750 h 1428750"/>
                <a:gd name="connsiteX3" fmla="*/ 0 w 8153400"/>
                <a:gd name="connsiteY3" fmla="*/ 1428750 h 1428750"/>
                <a:gd name="connsiteX4" fmla="*/ 0 w 8153400"/>
                <a:gd name="connsiteY4" fmla="*/ 0 h 1428750"/>
                <a:gd name="connsiteX0" fmla="*/ 0 w 8382000"/>
                <a:gd name="connsiteY0" fmla="*/ 0 h 1771650"/>
                <a:gd name="connsiteX1" fmla="*/ 8153400 w 8382000"/>
                <a:gd name="connsiteY1" fmla="*/ 0 h 1771650"/>
                <a:gd name="connsiteX2" fmla="*/ 8382000 w 8382000"/>
                <a:gd name="connsiteY2" fmla="*/ 1771650 h 1771650"/>
                <a:gd name="connsiteX3" fmla="*/ 0 w 8382000"/>
                <a:gd name="connsiteY3" fmla="*/ 1428750 h 1771650"/>
                <a:gd name="connsiteX4" fmla="*/ 0 w 8382000"/>
                <a:gd name="connsiteY4" fmla="*/ 0 h 177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1771650">
                  <a:moveTo>
                    <a:pt x="0" y="0"/>
                  </a:moveTo>
                  <a:lnTo>
                    <a:pt x="8153400" y="0"/>
                  </a:lnTo>
                  <a:lnTo>
                    <a:pt x="8382000" y="1771650"/>
                  </a:lnTo>
                  <a:lnTo>
                    <a:pt x="0" y="1428750"/>
                  </a:lnTo>
                  <a:lnTo>
                    <a:pt x="0" y="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p:nvSpPr>
          <p:spPr>
            <a:xfrm>
              <a:off x="1085765" y="58675"/>
              <a:ext cx="1646479" cy="338187"/>
            </a:xfrm>
            <a:prstGeom prst="rect">
              <a:avLst/>
            </a:prstGeom>
          </p:spPr>
          <p:txBody>
            <a:bodyPr wrap="none">
              <a:spAutoFit/>
            </a:bodyPr>
            <a:lstStyle/>
            <a:p>
              <a:pPr fontAlgn="auto">
                <a:spcBef>
                  <a:spcPts val="0"/>
                </a:spcBef>
                <a:spcAft>
                  <a:spcPts val="0"/>
                </a:spcAft>
                <a:defRPr/>
              </a:pPr>
              <a:r>
                <a:rPr lang="zh-CN" altLang="en-US" sz="1600" spc="300" dirty="0" smtClean="0">
                  <a:solidFill>
                    <a:schemeClr val="bg1"/>
                  </a:solidFill>
                  <a:latin typeface="微软雅黑" panose="020B0503020204020204" pitchFamily="34" charset="-122"/>
                  <a:ea typeface="微软雅黑" panose="020B0503020204020204" pitchFamily="34" charset="-122"/>
                </a:rPr>
                <a:t>中俄教育合作</a:t>
              </a:r>
              <a:endParaRPr lang="zh-CN" altLang="en-US" sz="1600" spc="3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3671605" y="93563"/>
              <a:ext cx="360334" cy="361558"/>
            </a:xfrm>
            <a:prstGeom prst="rect">
              <a:avLst/>
            </a:prstGeom>
            <a:solidFill>
              <a:srgbClr val="A5002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smtClean="0">
                  <a:solidFill>
                    <a:srgbClr val="FFFFFF"/>
                  </a:solidFill>
                  <a:latin typeface="微软雅黑" pitchFamily="34" charset="-122"/>
                  <a:ea typeface="微软雅黑" pitchFamily="34" charset="-122"/>
                </a:rPr>
                <a:t>2</a:t>
              </a:r>
              <a:endParaRPr lang="zh-CN" altLang="en-US" sz="2000" b="1" dirty="0">
                <a:solidFill>
                  <a:srgbClr val="FFFFFF"/>
                </a:solidFill>
                <a:latin typeface="微软雅黑" pitchFamily="34" charset="-122"/>
                <a:ea typeface="微软雅黑" pitchFamily="34" charset="-122"/>
              </a:endParaRPr>
            </a:p>
          </p:txBody>
        </p:sp>
      </p:grpSp>
      <p:sp>
        <p:nvSpPr>
          <p:cNvPr id="15" name="TextBox 14"/>
          <p:cNvSpPr txBox="1"/>
          <p:nvPr/>
        </p:nvSpPr>
        <p:spPr>
          <a:xfrm>
            <a:off x="642910" y="857232"/>
            <a:ext cx="7858180" cy="8217634"/>
          </a:xfrm>
          <a:prstGeom prst="rect">
            <a:avLst/>
          </a:prstGeom>
          <a:noFill/>
        </p:spPr>
        <p:txBody>
          <a:bodyPr wrap="square" rtlCol="0">
            <a:spAutoFit/>
          </a:bodyPr>
          <a:lstStyle/>
          <a:p>
            <a:r>
              <a:rPr lang="zh-CN" altLang="en-US" sz="2400" dirty="0" smtClean="0"/>
              <a:t>对中俄交通大学校长联盟深化合作的建议：</a:t>
            </a:r>
            <a:endParaRPr lang="en-US" altLang="zh-CN" sz="2400" dirty="0" smtClean="0"/>
          </a:p>
          <a:p>
            <a:endParaRPr lang="en-US" altLang="zh-CN" sz="2400" dirty="0" smtClean="0"/>
          </a:p>
          <a:p>
            <a:r>
              <a:rPr lang="en-US" altLang="zh-CN" sz="2400" dirty="0" smtClean="0"/>
              <a:t>1</a:t>
            </a:r>
            <a:r>
              <a:rPr lang="zh-CN" altLang="en-US" sz="2400" dirty="0" smtClean="0"/>
              <a:t>、开展中俄合作办学</a:t>
            </a:r>
          </a:p>
          <a:p>
            <a:r>
              <a:rPr lang="zh-CN" altLang="en-US" sz="2400" dirty="0" smtClean="0"/>
              <a:t>根据中俄高铁国际化人才需要，共建中外合作办学机构，举办中外合作办学项目。</a:t>
            </a:r>
            <a:endParaRPr lang="en-US" altLang="zh-CN" sz="2400" dirty="0" smtClean="0"/>
          </a:p>
          <a:p>
            <a:r>
              <a:rPr lang="en-US" sz="2400" dirty="0" smtClean="0"/>
              <a:t>2</a:t>
            </a:r>
            <a:r>
              <a:rPr lang="zh-CN" altLang="en-US" sz="2400" dirty="0" smtClean="0"/>
              <a:t>、创新国际化人才培养模式</a:t>
            </a:r>
          </a:p>
          <a:p>
            <a:r>
              <a:rPr lang="zh-CN" altLang="en-US" sz="2400" dirty="0" smtClean="0"/>
              <a:t>共同制定高铁人才培养标准、优化课程体系设置、创新“校</a:t>
            </a:r>
            <a:r>
              <a:rPr lang="en-US" altLang="zh-CN" sz="2400" dirty="0" smtClean="0"/>
              <a:t>-</a:t>
            </a:r>
            <a:r>
              <a:rPr lang="zh-CN" altLang="en-US" sz="2400" dirty="0" smtClean="0"/>
              <a:t>企</a:t>
            </a:r>
            <a:r>
              <a:rPr lang="en-US" altLang="zh-CN" sz="2400" dirty="0" smtClean="0"/>
              <a:t>-</a:t>
            </a:r>
            <a:r>
              <a:rPr lang="zh-CN" altLang="en-US" sz="2400" dirty="0" smtClean="0"/>
              <a:t>校” 人才培养模式、合作开展人才质量监控与评价。</a:t>
            </a:r>
          </a:p>
          <a:p>
            <a:r>
              <a:rPr lang="en-US" sz="2400" dirty="0" smtClean="0"/>
              <a:t>3</a:t>
            </a:r>
            <a:r>
              <a:rPr lang="zh-CN" altLang="en-US" sz="2400" dirty="0" smtClean="0"/>
              <a:t>、不断扩大师生交流规模</a:t>
            </a:r>
          </a:p>
          <a:p>
            <a:r>
              <a:rPr lang="zh-CN" altLang="en-US" sz="2400" dirty="0" smtClean="0"/>
              <a:t>合作开展学生短期互换交流、学分互认、教师互派与培训</a:t>
            </a:r>
          </a:p>
          <a:p>
            <a:r>
              <a:rPr lang="en-US" altLang="zh-CN" sz="2400" dirty="0" smtClean="0"/>
              <a:t>4、</a:t>
            </a:r>
            <a:r>
              <a:rPr lang="zh-CN" altLang="en-US" sz="2400" dirty="0" smtClean="0"/>
              <a:t>共同服务中俄铁路发展</a:t>
            </a:r>
            <a:endParaRPr lang="en-US" altLang="zh-CN" sz="2400" dirty="0" smtClean="0"/>
          </a:p>
          <a:p>
            <a:r>
              <a:rPr lang="zh-CN" altLang="en-US" sz="2400" dirty="0" smtClean="0"/>
              <a:t>联合共建高铁实训基地，合作开展铁路员工国际培训、联合开展高铁技术研究。</a:t>
            </a:r>
            <a:endParaRPr lang="en-US" altLang="zh-CN" sz="2400" dirty="0" smtClean="0"/>
          </a:p>
          <a:p>
            <a:endParaRPr lang="en-US" altLang="zh-CN" sz="2400" dirty="0" smtClean="0"/>
          </a:p>
          <a:p>
            <a:endParaRPr lang="en-US" altLang="zh-CN" sz="2400" dirty="0" smtClean="0"/>
          </a:p>
          <a:p>
            <a:r>
              <a:rPr lang="zh-CN" altLang="en-US" sz="2400" dirty="0" smtClean="0"/>
              <a:t>。</a:t>
            </a:r>
            <a:endParaRPr lang="en-US" altLang="zh-CN" sz="2400" dirty="0" smtClean="0"/>
          </a:p>
          <a:p>
            <a:endParaRPr lang="en-US" altLang="zh-CN" sz="2400" dirty="0" smtClean="0"/>
          </a:p>
          <a:p>
            <a:endParaRPr lang="en-US" altLang="zh-CN" sz="2400" dirty="0" smtClean="0"/>
          </a:p>
          <a:p>
            <a:endParaRPr lang="en-US" altLang="zh-CN" sz="2400" dirty="0" smtClean="0"/>
          </a:p>
          <a:p>
            <a:endParaRPr lang="en-US" altLang="zh-CN" sz="2400" dirty="0" smtClean="0"/>
          </a:p>
          <a:p>
            <a:endParaRPr lang="en-US" altLang="zh-CN" sz="2400"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0658" name="Rectangle 4"/>
          <p:cNvSpPr>
            <a:spLocks noChangeArrowheads="1"/>
          </p:cNvSpPr>
          <p:nvPr/>
        </p:nvSpPr>
        <p:spPr bwMode="auto">
          <a:xfrm>
            <a:off x="2928926" y="2428868"/>
            <a:ext cx="3094116" cy="2012859"/>
          </a:xfrm>
          <a:prstGeom prst="rect">
            <a:avLst/>
          </a:prstGeom>
          <a:noFill/>
          <a:ln w="9525">
            <a:noFill/>
            <a:miter lim="800000"/>
            <a:headEnd/>
            <a:tailEnd/>
          </a:ln>
        </p:spPr>
        <p:txBody>
          <a:bodyPr wrap="none" anchor="ctr">
            <a:spAutoFit/>
          </a:bodyPr>
          <a:lstStyle/>
          <a:p>
            <a:pPr algn="ctr" eaLnBrk="0" hangingPunct="0">
              <a:lnSpc>
                <a:spcPct val="130000"/>
              </a:lnSpc>
              <a:defRPr/>
            </a:pPr>
            <a:r>
              <a:rPr lang="zh-CN" altLang="en-US" sz="4800" dirty="0">
                <a:solidFill>
                  <a:srgbClr val="FFFF66"/>
                </a:solidFill>
                <a:latin typeface="黑体" pitchFamily="49" charset="-122"/>
                <a:ea typeface="黑体" pitchFamily="49" charset="-122"/>
                <a:cs typeface="+mj-cs"/>
              </a:rPr>
              <a:t>  谢 谢</a:t>
            </a:r>
            <a:r>
              <a:rPr lang="zh-CN" altLang="en-US" sz="4800" dirty="0" smtClean="0">
                <a:solidFill>
                  <a:srgbClr val="FFFF66"/>
                </a:solidFill>
                <a:latin typeface="黑体" pitchFamily="49" charset="-122"/>
                <a:ea typeface="黑体" pitchFamily="49" charset="-122"/>
                <a:cs typeface="+mj-cs"/>
              </a:rPr>
              <a:t>！</a:t>
            </a:r>
            <a:endParaRPr lang="en-US" altLang="zh-CN" sz="4800" dirty="0" smtClean="0">
              <a:solidFill>
                <a:srgbClr val="FFFF66"/>
              </a:solidFill>
              <a:latin typeface="黑体" pitchFamily="49" charset="-122"/>
              <a:ea typeface="黑体" pitchFamily="49" charset="-122"/>
              <a:cs typeface="+mj-cs"/>
            </a:endParaRPr>
          </a:p>
          <a:p>
            <a:pPr algn="ctr" eaLnBrk="0" hangingPunct="0">
              <a:lnSpc>
                <a:spcPct val="130000"/>
              </a:lnSpc>
              <a:defRPr/>
            </a:pPr>
            <a:r>
              <a:rPr lang="ru-RU" altLang="zh-CN" sz="4800" dirty="0" smtClean="0">
                <a:solidFill>
                  <a:srgbClr val="FFFF66"/>
                </a:solidFill>
                <a:latin typeface="Verdana" pitchFamily="34" charset="0"/>
                <a:ea typeface="Verdana" pitchFamily="34" charset="0"/>
                <a:cs typeface="Verdana" pitchFamily="34" charset="0"/>
              </a:rPr>
              <a:t>Спасибо!</a:t>
            </a:r>
            <a:endParaRPr lang="en-US" altLang="zh-CN" sz="4800" dirty="0">
              <a:solidFill>
                <a:srgbClr val="FFFF66"/>
              </a:solidFill>
              <a:latin typeface="Verdana" pitchFamily="34" charset="0"/>
              <a:ea typeface="Verdana" pitchFamily="34" charset="0"/>
              <a:cs typeface="Verdana" pitchFamily="34" charset="0"/>
            </a:endParaRPr>
          </a:p>
        </p:txBody>
      </p:sp>
      <p:pic>
        <p:nvPicPr>
          <p:cNvPr id="65539" name="Picture 5" descr="logo2"/>
          <p:cNvPicPr>
            <a:picLocks noChangeAspect="1" noChangeArrowheads="1"/>
          </p:cNvPicPr>
          <p:nvPr/>
        </p:nvPicPr>
        <p:blipFill>
          <a:blip r:embed="rId3" cstate="print"/>
          <a:srcRect/>
          <a:stretch>
            <a:fillRect/>
          </a:stretch>
        </p:blipFill>
        <p:spPr bwMode="auto">
          <a:xfrm>
            <a:off x="917575" y="260350"/>
            <a:ext cx="1925638" cy="488950"/>
          </a:xfrm>
          <a:prstGeom prst="rect">
            <a:avLst/>
          </a:prstGeom>
          <a:noFill/>
          <a:ln w="9525">
            <a:noFill/>
            <a:miter lim="800000"/>
            <a:headEnd/>
            <a:tailEnd/>
          </a:ln>
        </p:spPr>
      </p:pic>
      <p:pic>
        <p:nvPicPr>
          <p:cNvPr id="65540" name="Picture 6" descr="logo"/>
          <p:cNvPicPr>
            <a:picLocks noChangeAspect="1" noChangeArrowheads="1"/>
          </p:cNvPicPr>
          <p:nvPr/>
        </p:nvPicPr>
        <p:blipFill>
          <a:blip r:embed="rId4" cstate="print"/>
          <a:srcRect/>
          <a:stretch>
            <a:fillRect/>
          </a:stretch>
        </p:blipFill>
        <p:spPr bwMode="auto">
          <a:xfrm>
            <a:off x="250825" y="188913"/>
            <a:ext cx="558800" cy="558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dissolve">
                                      <p:cBhvr>
                                        <p:cTn id="7" dur="500"/>
                                        <p:tgtEl>
                                          <p:spTgt spid="70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1142976" y="2214554"/>
            <a:ext cx="6886575" cy="1928826"/>
          </a:xfrm>
          <a:prstGeom prst="rect">
            <a:avLst/>
          </a:prstGeom>
          <a:noFill/>
          <a:ln w="12700">
            <a:solidFill>
              <a:srgbClr val="FFFF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6388" name="组合 22"/>
          <p:cNvGrpSpPr>
            <a:grpSpLocks/>
          </p:cNvGrpSpPr>
          <p:nvPr/>
        </p:nvGrpSpPr>
        <p:grpSpPr bwMode="auto">
          <a:xfrm>
            <a:off x="1214438" y="2168525"/>
            <a:ext cx="2987675" cy="974725"/>
            <a:chOff x="5325574" y="1728267"/>
            <a:chExt cx="2987086" cy="975198"/>
          </a:xfrm>
        </p:grpSpPr>
        <p:pic>
          <p:nvPicPr>
            <p:cNvPr id="16403" name="Picture 3" descr="E:\工作资料\一幕云\2015\钱院长ＰＰＴ\钱院长ppt\源文件\素材.png"/>
            <p:cNvPicPr>
              <a:picLocks noChangeAspect="1" noChangeArrowheads="1"/>
            </p:cNvPicPr>
            <p:nvPr/>
          </p:nvPicPr>
          <p:blipFill>
            <a:blip r:embed="rId2" cstate="print"/>
            <a:srcRect/>
            <a:stretch>
              <a:fillRect/>
            </a:stretch>
          </p:blipFill>
          <p:spPr bwMode="auto">
            <a:xfrm>
              <a:off x="5325574" y="1728267"/>
              <a:ext cx="716535" cy="705731"/>
            </a:xfrm>
            <a:prstGeom prst="rect">
              <a:avLst/>
            </a:prstGeom>
            <a:noFill/>
            <a:ln w="9525">
              <a:noFill/>
              <a:miter lim="800000"/>
              <a:headEnd/>
              <a:tailEnd/>
            </a:ln>
          </p:spPr>
        </p:pic>
        <p:sp>
          <p:nvSpPr>
            <p:cNvPr id="12" name="TextBox 11"/>
            <p:cNvSpPr txBox="1"/>
            <p:nvPr/>
          </p:nvSpPr>
          <p:spPr>
            <a:xfrm rot="792145">
              <a:off x="5360492" y="2057039"/>
              <a:ext cx="2952168" cy="646426"/>
            </a:xfrm>
            <a:prstGeom prst="rect">
              <a:avLst/>
            </a:prstGeom>
            <a:noFill/>
          </p:spPr>
          <p:txBody>
            <a:bodyPr>
              <a:spAutoFit/>
            </a:bodyPr>
            <a:lstStyle/>
            <a:p>
              <a:pPr fontAlgn="auto">
                <a:spcBef>
                  <a:spcPts val="0"/>
                </a:spcBef>
                <a:spcAft>
                  <a:spcPts val="0"/>
                </a:spcAft>
                <a:defRPr/>
              </a:pPr>
              <a:r>
                <a:rPr lang="en-US" altLang="zh-CN" sz="3600" b="1" spc="800" dirty="0">
                  <a:solidFill>
                    <a:schemeClr val="bg1"/>
                  </a:solidFill>
                  <a:latin typeface="微软雅黑" panose="020B0503020204020204" pitchFamily="34" charset="-122"/>
                  <a:ea typeface="微软雅黑" panose="020B0503020204020204" pitchFamily="34" charset="-122"/>
                </a:rPr>
                <a:t>1</a:t>
              </a:r>
              <a:endParaRPr lang="zh-CN" altLang="en-US" sz="3600" b="1" spc="800" dirty="0">
                <a:solidFill>
                  <a:schemeClr val="bg1"/>
                </a:solidFill>
                <a:latin typeface="微软雅黑" panose="020B0503020204020204" pitchFamily="34" charset="-122"/>
                <a:ea typeface="微软雅黑" panose="020B0503020204020204" pitchFamily="34" charset="-122"/>
              </a:endParaRPr>
            </a:p>
          </p:txBody>
        </p:sp>
      </p:grpSp>
      <p:sp>
        <p:nvSpPr>
          <p:cNvPr id="16389" name="TextBox 21"/>
          <p:cNvSpPr txBox="1">
            <a:spLocks noChangeArrowheads="1"/>
          </p:cNvSpPr>
          <p:nvPr/>
        </p:nvSpPr>
        <p:spPr bwMode="auto">
          <a:xfrm>
            <a:off x="2000250" y="2252663"/>
            <a:ext cx="6429375" cy="461962"/>
          </a:xfrm>
          <a:prstGeom prst="rect">
            <a:avLst/>
          </a:prstGeom>
          <a:noFill/>
          <a:ln w="9525">
            <a:noFill/>
            <a:miter lim="800000"/>
            <a:headEnd/>
            <a:tailEnd/>
          </a:ln>
        </p:spPr>
        <p:txBody>
          <a:bodyPr>
            <a:spAutoFit/>
          </a:bodyPr>
          <a:lstStyle/>
          <a:p>
            <a:r>
              <a:rPr lang="zh-CN" altLang="en-US" sz="2400">
                <a:latin typeface="微软雅黑" pitchFamily="34" charset="-122"/>
                <a:ea typeface="微软雅黑" pitchFamily="34" charset="-122"/>
              </a:rPr>
              <a:t>学校简介</a:t>
            </a:r>
            <a:endParaRPr lang="en-US" altLang="zh-CN" sz="2400">
              <a:latin typeface="微软雅黑" pitchFamily="34" charset="-122"/>
              <a:ea typeface="微软雅黑" pitchFamily="34" charset="-122"/>
            </a:endParaRPr>
          </a:p>
        </p:txBody>
      </p:sp>
      <p:sp>
        <p:nvSpPr>
          <p:cNvPr id="31" name="TextBox 30"/>
          <p:cNvSpPr txBox="1"/>
          <p:nvPr/>
        </p:nvSpPr>
        <p:spPr>
          <a:xfrm>
            <a:off x="1397000" y="2841625"/>
            <a:ext cx="2952750" cy="646113"/>
          </a:xfrm>
          <a:prstGeom prst="rect">
            <a:avLst/>
          </a:prstGeom>
          <a:noFill/>
        </p:spPr>
        <p:txBody>
          <a:bodyPr>
            <a:spAutoFit/>
          </a:bodyPr>
          <a:lstStyle/>
          <a:p>
            <a:pPr fontAlgn="auto">
              <a:spcBef>
                <a:spcPts val="0"/>
              </a:spcBef>
              <a:spcAft>
                <a:spcPts val="0"/>
              </a:spcAft>
              <a:defRPr/>
            </a:pPr>
            <a:endParaRPr lang="zh-CN" altLang="en-US" sz="3600" b="1" spc="800" dirty="0">
              <a:solidFill>
                <a:schemeClr val="bg1"/>
              </a:solidFill>
              <a:latin typeface="微软雅黑" panose="020B0503020204020204" pitchFamily="34" charset="-122"/>
              <a:ea typeface="微软雅黑" panose="020B0503020204020204" pitchFamily="34" charset="-122"/>
            </a:endParaRPr>
          </a:p>
        </p:txBody>
      </p:sp>
      <p:sp>
        <p:nvSpPr>
          <p:cNvPr id="16391" name="TextBox 28"/>
          <p:cNvSpPr txBox="1">
            <a:spLocks noChangeArrowheads="1"/>
          </p:cNvSpPr>
          <p:nvPr/>
        </p:nvSpPr>
        <p:spPr bwMode="auto">
          <a:xfrm>
            <a:off x="2000250" y="3357563"/>
            <a:ext cx="5754688" cy="461962"/>
          </a:xfrm>
          <a:prstGeom prst="rect">
            <a:avLst/>
          </a:prstGeom>
          <a:noFill/>
          <a:ln w="9525">
            <a:noFill/>
            <a:miter lim="800000"/>
            <a:headEnd/>
            <a:tailEnd/>
          </a:ln>
        </p:spPr>
        <p:txBody>
          <a:bodyPr>
            <a:spAutoFit/>
          </a:bodyPr>
          <a:lstStyle/>
          <a:p>
            <a:r>
              <a:rPr lang="zh-CN" altLang="en-US" sz="2400" dirty="0" smtClean="0">
                <a:latin typeface="微软雅黑" pitchFamily="34" charset="-122"/>
                <a:ea typeface="微软雅黑" pitchFamily="34" charset="-122"/>
              </a:rPr>
              <a:t>中俄教育合作</a:t>
            </a:r>
            <a:endParaRPr lang="zh-CN" altLang="zh-CN" sz="2400" dirty="0">
              <a:latin typeface="微软雅黑" pitchFamily="34" charset="-122"/>
              <a:ea typeface="微软雅黑" pitchFamily="34" charset="-122"/>
            </a:endParaRPr>
          </a:p>
        </p:txBody>
      </p:sp>
      <p:sp>
        <p:nvSpPr>
          <p:cNvPr id="16393" name="TextBox 2052"/>
          <p:cNvSpPr txBox="1">
            <a:spLocks noChangeArrowheads="1"/>
          </p:cNvSpPr>
          <p:nvPr/>
        </p:nvSpPr>
        <p:spPr bwMode="auto">
          <a:xfrm>
            <a:off x="3690938" y="869950"/>
            <a:ext cx="2952750" cy="701675"/>
          </a:xfrm>
          <a:prstGeom prst="rect">
            <a:avLst/>
          </a:prstGeom>
          <a:noFill/>
          <a:ln w="9525">
            <a:noFill/>
            <a:miter lim="800000"/>
            <a:headEnd/>
            <a:tailEnd/>
          </a:ln>
        </p:spPr>
        <p:txBody>
          <a:bodyPr>
            <a:spAutoFit/>
          </a:bodyPr>
          <a:lstStyle/>
          <a:p>
            <a:r>
              <a:rPr lang="zh-CN" altLang="en-US" sz="4000" b="1">
                <a:solidFill>
                  <a:srgbClr val="C00000"/>
                </a:solidFill>
                <a:latin typeface="微软雅黑" pitchFamily="34" charset="-122"/>
                <a:ea typeface="微软雅黑" pitchFamily="34" charset="-122"/>
              </a:rPr>
              <a:t>目   录</a:t>
            </a:r>
          </a:p>
        </p:txBody>
      </p:sp>
      <p:grpSp>
        <p:nvGrpSpPr>
          <p:cNvPr id="16394" name="组合 65"/>
          <p:cNvGrpSpPr>
            <a:grpSpLocks/>
          </p:cNvGrpSpPr>
          <p:nvPr/>
        </p:nvGrpSpPr>
        <p:grpSpPr bwMode="auto">
          <a:xfrm>
            <a:off x="1214438" y="3240088"/>
            <a:ext cx="3040062" cy="903287"/>
            <a:chOff x="5312180" y="1696515"/>
            <a:chExt cx="3039860" cy="903730"/>
          </a:xfrm>
        </p:grpSpPr>
        <p:pic>
          <p:nvPicPr>
            <p:cNvPr id="16401" name="Picture 3" descr="E:\工作资料\一幕云\2015\钱院长ＰＰＴ\钱院长ppt\源文件\素材.png"/>
            <p:cNvPicPr>
              <a:picLocks noChangeAspect="1" noChangeArrowheads="1"/>
            </p:cNvPicPr>
            <p:nvPr/>
          </p:nvPicPr>
          <p:blipFill>
            <a:blip r:embed="rId2" cstate="print"/>
            <a:srcRect/>
            <a:stretch>
              <a:fillRect/>
            </a:stretch>
          </p:blipFill>
          <p:spPr bwMode="auto">
            <a:xfrm>
              <a:off x="5312180" y="1696515"/>
              <a:ext cx="716535" cy="705731"/>
            </a:xfrm>
            <a:prstGeom prst="rect">
              <a:avLst/>
            </a:prstGeom>
            <a:noFill/>
            <a:ln w="9525">
              <a:noFill/>
              <a:miter lim="800000"/>
              <a:headEnd/>
              <a:tailEnd/>
            </a:ln>
          </p:spPr>
        </p:pic>
        <p:sp>
          <p:nvSpPr>
            <p:cNvPr id="68" name="TextBox 67"/>
            <p:cNvSpPr txBox="1"/>
            <p:nvPr/>
          </p:nvSpPr>
          <p:spPr>
            <a:xfrm rot="792145">
              <a:off x="5399486" y="1953816"/>
              <a:ext cx="2952554" cy="646429"/>
            </a:xfrm>
            <a:prstGeom prst="rect">
              <a:avLst/>
            </a:prstGeom>
            <a:noFill/>
          </p:spPr>
          <p:txBody>
            <a:bodyPr>
              <a:spAutoFit/>
            </a:bodyPr>
            <a:lstStyle/>
            <a:p>
              <a:pPr fontAlgn="auto">
                <a:spcBef>
                  <a:spcPts val="0"/>
                </a:spcBef>
                <a:spcAft>
                  <a:spcPts val="0"/>
                </a:spcAft>
                <a:defRPr/>
              </a:pPr>
              <a:r>
                <a:rPr lang="en-US" altLang="zh-CN" sz="3600" b="1" spc="800" dirty="0">
                  <a:solidFill>
                    <a:schemeClr val="bg1"/>
                  </a:solidFill>
                  <a:latin typeface="微软雅黑" panose="020B0503020204020204" pitchFamily="34" charset="-122"/>
                  <a:ea typeface="微软雅黑" panose="020B0503020204020204" pitchFamily="34" charset="-122"/>
                </a:rPr>
                <a:t>2</a:t>
              </a:r>
              <a:endParaRPr lang="zh-CN" altLang="en-US" sz="3600" b="1" spc="800" dirty="0">
                <a:solidFill>
                  <a:schemeClr val="bg1"/>
                </a:solidFill>
                <a:latin typeface="微软雅黑" panose="020B0503020204020204" pitchFamily="34" charset="-122"/>
                <a:ea typeface="微软雅黑" panose="020B0503020204020204" pitchFamily="34" charset="-122"/>
              </a:endParaRPr>
            </a:p>
          </p:txBody>
        </p:sp>
      </p:grpSp>
      <p:sp>
        <p:nvSpPr>
          <p:cNvPr id="16396" name="Rectangle 1"/>
          <p:cNvSpPr>
            <a:spLocks noChangeArrowheads="1"/>
          </p:cNvSpPr>
          <p:nvPr/>
        </p:nvSpPr>
        <p:spPr bwMode="auto">
          <a:xfrm>
            <a:off x="2022475" y="2286000"/>
            <a:ext cx="4130675" cy="254000"/>
          </a:xfrm>
          <a:prstGeom prst="rect">
            <a:avLst/>
          </a:prstGeom>
          <a:noFill/>
          <a:ln w="9525">
            <a:noFill/>
            <a:miter lim="800000"/>
            <a:headEnd/>
            <a:tailEnd/>
          </a:ln>
        </p:spPr>
        <p:txBody>
          <a:bodyPr anchor="ctr">
            <a:spAutoFit/>
          </a:bodyPr>
          <a:lstStyle/>
          <a:p>
            <a:r>
              <a:rPr lang="en-US" altLang="zh-CN" sz="1000">
                <a:latin typeface="Calibri" pitchFamily="34" charset="0"/>
              </a:rPr>
              <a:t> </a:t>
            </a:r>
          </a:p>
        </p:txBody>
      </p:sp>
      <p:sp>
        <p:nvSpPr>
          <p:cNvPr id="3" name="矩形 2"/>
          <p:cNvSpPr/>
          <p:nvPr/>
        </p:nvSpPr>
        <p:spPr>
          <a:xfrm>
            <a:off x="2214563" y="3071813"/>
            <a:ext cx="6199187" cy="254000"/>
          </a:xfrm>
          <a:prstGeom prst="rect">
            <a:avLst/>
          </a:prstGeom>
        </p:spPr>
        <p:txBody>
          <a:bodyPr>
            <a:spAutoFit/>
          </a:bodyPr>
          <a:lstStyle/>
          <a:p>
            <a:pPr fontAlgn="auto">
              <a:spcBef>
                <a:spcPts val="0"/>
              </a:spcBef>
              <a:spcAft>
                <a:spcPts val="0"/>
              </a:spcAft>
              <a:defRPr/>
            </a:pPr>
            <a:r>
              <a:rPr lang="en-US" altLang="zh-CN" sz="1050" spc="40" dirty="0">
                <a:latin typeface="+mn-lt"/>
                <a:ea typeface="+mn-ea"/>
              </a:rPr>
              <a:t> </a:t>
            </a:r>
            <a:endParaRPr lang="zh-CN" altLang="zh-CN" sz="1050" spc="40" dirty="0">
              <a:latin typeface="+mn-lt"/>
              <a:ea typeface="+mn-ea"/>
            </a:endParaRPr>
          </a:p>
        </p:txBody>
      </p:sp>
      <p:sp>
        <p:nvSpPr>
          <p:cNvPr id="6" name="矩形 5"/>
          <p:cNvSpPr/>
          <p:nvPr/>
        </p:nvSpPr>
        <p:spPr>
          <a:xfrm>
            <a:off x="2000250" y="4071938"/>
            <a:ext cx="5238750" cy="254000"/>
          </a:xfrm>
          <a:prstGeom prst="rect">
            <a:avLst/>
          </a:prstGeom>
        </p:spPr>
        <p:txBody>
          <a:bodyPr>
            <a:spAutoFit/>
          </a:bodyPr>
          <a:lstStyle/>
          <a:p>
            <a:pPr fontAlgn="auto">
              <a:spcBef>
                <a:spcPts val="0"/>
              </a:spcBef>
              <a:spcAft>
                <a:spcPts val="0"/>
              </a:spcAft>
              <a:defRPr/>
            </a:pPr>
            <a:r>
              <a:rPr lang="en-US" altLang="zh-CN" sz="1050" dirty="0">
                <a:latin typeface="+mn-lt"/>
                <a:ea typeface="+mn-ea"/>
              </a:rPr>
              <a:t> </a:t>
            </a:r>
            <a:endParaRPr lang="zh-CN" altLang="zh-CN" sz="1050" dirty="0">
              <a:latin typeface="+mn-lt"/>
              <a:ea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内容占位符 3"/>
          <p:cNvPicPr>
            <a:picLocks noGrp="1" noChangeAspect="1"/>
          </p:cNvPicPr>
          <p:nvPr>
            <p:ph idx="1"/>
          </p:nvPr>
        </p:nvPicPr>
        <p:blipFill>
          <a:blip r:embed="rId2" cstate="print"/>
          <a:srcRect/>
          <a:stretch>
            <a:fillRect/>
          </a:stretch>
        </p:blipFill>
        <p:spPr>
          <a:xfrm>
            <a:off x="1062038" y="2155825"/>
            <a:ext cx="8118475" cy="1368425"/>
          </a:xfrm>
        </p:spPr>
      </p:pic>
      <p:sp>
        <p:nvSpPr>
          <p:cNvPr id="17411" name="矩形 4"/>
          <p:cNvSpPr>
            <a:spLocks noChangeArrowheads="1"/>
          </p:cNvSpPr>
          <p:nvPr/>
        </p:nvSpPr>
        <p:spPr bwMode="auto">
          <a:xfrm>
            <a:off x="2195513" y="2428875"/>
            <a:ext cx="2444750" cy="646113"/>
          </a:xfrm>
          <a:prstGeom prst="rect">
            <a:avLst/>
          </a:prstGeom>
          <a:noFill/>
          <a:ln w="9525">
            <a:noFill/>
            <a:miter lim="800000"/>
            <a:headEnd/>
            <a:tailEnd/>
          </a:ln>
        </p:spPr>
        <p:txBody>
          <a:bodyPr wrap="none">
            <a:spAutoFit/>
          </a:bodyPr>
          <a:lstStyle/>
          <a:p>
            <a:r>
              <a:rPr lang="zh-CN" altLang="en-US" sz="3600" b="1">
                <a:solidFill>
                  <a:schemeClr val="bg1"/>
                </a:solidFill>
                <a:latin typeface="微软雅黑" pitchFamily="34" charset="-122"/>
                <a:ea typeface="微软雅黑" pitchFamily="34" charset="-122"/>
              </a:rPr>
              <a:t>学 校 简 介</a:t>
            </a:r>
            <a:endParaRPr lang="en-US" altLang="zh-CN" sz="3600" b="1" dirty="0">
              <a:solidFill>
                <a:schemeClr val="bg1"/>
              </a:solidFill>
              <a:latin typeface="微软雅黑" pitchFamily="34" charset="-122"/>
              <a:ea typeface="微软雅黑" pitchFamily="34" charset="-122"/>
            </a:endParaRPr>
          </a:p>
        </p:txBody>
      </p:sp>
      <p:grpSp>
        <p:nvGrpSpPr>
          <p:cNvPr id="17412" name="组合 1"/>
          <p:cNvGrpSpPr>
            <a:grpSpLocks/>
          </p:cNvGrpSpPr>
          <p:nvPr/>
        </p:nvGrpSpPr>
        <p:grpSpPr bwMode="auto">
          <a:xfrm>
            <a:off x="468313" y="1543050"/>
            <a:ext cx="2265362" cy="2246313"/>
            <a:chOff x="467544" y="1542271"/>
            <a:chExt cx="2266156" cy="2246769"/>
          </a:xfrm>
        </p:grpSpPr>
        <p:sp>
          <p:nvSpPr>
            <p:cNvPr id="17413" name="TextBox 5"/>
            <p:cNvSpPr txBox="1">
              <a:spLocks noChangeArrowheads="1"/>
            </p:cNvSpPr>
            <p:nvPr/>
          </p:nvSpPr>
          <p:spPr bwMode="auto">
            <a:xfrm>
              <a:off x="467544" y="1542271"/>
              <a:ext cx="1224136" cy="2246769"/>
            </a:xfrm>
            <a:prstGeom prst="rect">
              <a:avLst/>
            </a:prstGeom>
            <a:noFill/>
            <a:ln w="9525">
              <a:noFill/>
              <a:miter lim="800000"/>
              <a:headEnd/>
              <a:tailEnd/>
            </a:ln>
          </p:spPr>
          <p:txBody>
            <a:bodyPr>
              <a:spAutoFit/>
            </a:bodyPr>
            <a:lstStyle/>
            <a:p>
              <a:r>
                <a:rPr lang="en-US" altLang="zh-CN" sz="14000" b="1">
                  <a:solidFill>
                    <a:srgbClr val="A80000"/>
                  </a:solidFill>
                  <a:latin typeface="微软雅黑" pitchFamily="34" charset="-122"/>
                  <a:ea typeface="微软雅黑" pitchFamily="34" charset="-122"/>
                </a:rPr>
                <a:t>1</a:t>
              </a:r>
              <a:endParaRPr lang="zh-CN" altLang="en-US" sz="14000" b="1">
                <a:solidFill>
                  <a:srgbClr val="A80000"/>
                </a:solidFill>
                <a:latin typeface="微软雅黑" pitchFamily="34" charset="-122"/>
                <a:ea typeface="微软雅黑" pitchFamily="34" charset="-122"/>
              </a:endParaRPr>
            </a:p>
          </p:txBody>
        </p:sp>
        <p:pic>
          <p:nvPicPr>
            <p:cNvPr id="17414" name="Picture 3"/>
            <p:cNvPicPr>
              <a:picLocks noChangeAspect="1" noChangeArrowheads="1"/>
            </p:cNvPicPr>
            <p:nvPr/>
          </p:nvPicPr>
          <p:blipFill>
            <a:blip r:embed="rId3" cstate="print"/>
            <a:srcRect/>
            <a:stretch>
              <a:fillRect/>
            </a:stretch>
          </p:blipFill>
          <p:spPr bwMode="auto">
            <a:xfrm>
              <a:off x="1115243" y="1866900"/>
              <a:ext cx="1618457" cy="142240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2476500"/>
            <a:ext cx="9144000" cy="2182813"/>
            <a:chOff x="0" y="0"/>
            <a:chExt cx="5760" cy="1375"/>
          </a:xfrm>
        </p:grpSpPr>
        <p:sp>
          <p:nvSpPr>
            <p:cNvPr id="18481" name="Line 2670"/>
            <p:cNvSpPr>
              <a:spLocks noChangeShapeType="1"/>
            </p:cNvSpPr>
            <p:nvPr/>
          </p:nvSpPr>
          <p:spPr bwMode="auto">
            <a:xfrm>
              <a:off x="0" y="649"/>
              <a:ext cx="5760" cy="7"/>
            </a:xfrm>
            <a:prstGeom prst="line">
              <a:avLst/>
            </a:prstGeom>
            <a:noFill/>
            <a:ln w="57150">
              <a:solidFill>
                <a:srgbClr val="000000"/>
              </a:solidFill>
              <a:round/>
              <a:headEnd/>
              <a:tailEnd/>
            </a:ln>
          </p:spPr>
          <p:txBody>
            <a:bodyPr/>
            <a:lstStyle/>
            <a:p>
              <a:endParaRPr lang="zh-CN" altLang="en-US"/>
            </a:p>
          </p:txBody>
        </p:sp>
        <p:sp>
          <p:nvSpPr>
            <p:cNvPr id="18482" name="Line 2670"/>
            <p:cNvSpPr>
              <a:spLocks noChangeShapeType="1"/>
            </p:cNvSpPr>
            <p:nvPr/>
          </p:nvSpPr>
          <p:spPr bwMode="auto">
            <a:xfrm>
              <a:off x="0" y="1012"/>
              <a:ext cx="5760" cy="0"/>
            </a:xfrm>
            <a:prstGeom prst="line">
              <a:avLst/>
            </a:prstGeom>
            <a:noFill/>
            <a:ln w="57150">
              <a:solidFill>
                <a:srgbClr val="000000"/>
              </a:solidFill>
              <a:round/>
              <a:headEnd/>
              <a:tailEnd/>
            </a:ln>
          </p:spPr>
          <p:txBody>
            <a:bodyPr/>
            <a:lstStyle/>
            <a:p>
              <a:endParaRPr lang="zh-CN" altLang="en-US"/>
            </a:p>
          </p:txBody>
        </p:sp>
        <p:sp>
          <p:nvSpPr>
            <p:cNvPr id="18483" name="Line 2670"/>
            <p:cNvSpPr>
              <a:spLocks/>
            </p:cNvSpPr>
            <p:nvPr/>
          </p:nvSpPr>
          <p:spPr bwMode="auto">
            <a:xfrm>
              <a:off x="1212" y="331"/>
              <a:ext cx="4548" cy="317"/>
            </a:xfrm>
            <a:custGeom>
              <a:avLst/>
              <a:gdLst>
                <a:gd name="T0" fmla="*/ 0 w 4548"/>
                <a:gd name="T1" fmla="*/ 317 h 317"/>
                <a:gd name="T2" fmla="*/ 432 w 4548"/>
                <a:gd name="T3" fmla="*/ 24 h 317"/>
                <a:gd name="T4" fmla="*/ 4548 w 4548"/>
                <a:gd name="T5" fmla="*/ 26 h 317"/>
                <a:gd name="T6" fmla="*/ 0 60000 65536"/>
                <a:gd name="T7" fmla="*/ 0 60000 65536"/>
                <a:gd name="T8" fmla="*/ 0 60000 65536"/>
                <a:gd name="T9" fmla="*/ 0 w 4548"/>
                <a:gd name="T10" fmla="*/ 0 h 317"/>
                <a:gd name="T11" fmla="*/ 4548 w 4548"/>
                <a:gd name="T12" fmla="*/ 317 h 317"/>
              </a:gdLst>
              <a:ahLst/>
              <a:cxnLst>
                <a:cxn ang="T6">
                  <a:pos x="T0" y="T1"/>
                </a:cxn>
                <a:cxn ang="T7">
                  <a:pos x="T2" y="T3"/>
                </a:cxn>
                <a:cxn ang="T8">
                  <a:pos x="T4" y="T5"/>
                </a:cxn>
              </a:cxnLst>
              <a:rect l="T9" t="T10" r="T11" b="T12"/>
              <a:pathLst>
                <a:path w="4548" h="317">
                  <a:moveTo>
                    <a:pt x="0" y="317"/>
                  </a:moveTo>
                  <a:cubicBezTo>
                    <a:pt x="72" y="268"/>
                    <a:pt x="90" y="48"/>
                    <a:pt x="432" y="24"/>
                  </a:cubicBezTo>
                  <a:cubicBezTo>
                    <a:pt x="774" y="0"/>
                    <a:pt x="3691" y="25"/>
                    <a:pt x="4548" y="26"/>
                  </a:cubicBezTo>
                </a:path>
              </a:pathLst>
            </a:custGeom>
            <a:noFill/>
            <a:ln w="57150">
              <a:solidFill>
                <a:srgbClr val="000000"/>
              </a:solidFill>
              <a:round/>
              <a:headEnd/>
              <a:tailEnd/>
            </a:ln>
          </p:spPr>
          <p:txBody>
            <a:bodyPr/>
            <a:lstStyle/>
            <a:p>
              <a:endParaRPr lang="zh-CN" altLang="en-US"/>
            </a:p>
          </p:txBody>
        </p:sp>
        <p:sp>
          <p:nvSpPr>
            <p:cNvPr id="18484" name="Line 2670"/>
            <p:cNvSpPr>
              <a:spLocks/>
            </p:cNvSpPr>
            <p:nvPr/>
          </p:nvSpPr>
          <p:spPr bwMode="auto">
            <a:xfrm flipV="1">
              <a:off x="884" y="1012"/>
              <a:ext cx="4876" cy="363"/>
            </a:xfrm>
            <a:custGeom>
              <a:avLst/>
              <a:gdLst>
                <a:gd name="T0" fmla="*/ 0 w 4616"/>
                <a:gd name="T1" fmla="*/ 16952671 h 294"/>
                <a:gd name="T2" fmla="*/ 7568 w 4616"/>
                <a:gd name="T3" fmla="*/ 2758291 h 294"/>
                <a:gd name="T4" fmla="*/ 79771 w 4616"/>
                <a:gd name="T5" fmla="*/ 1307790 h 294"/>
                <a:gd name="T6" fmla="*/ 0 60000 65536"/>
                <a:gd name="T7" fmla="*/ 0 60000 65536"/>
                <a:gd name="T8" fmla="*/ 0 60000 65536"/>
                <a:gd name="T9" fmla="*/ 0 w 4616"/>
                <a:gd name="T10" fmla="*/ 0 h 294"/>
                <a:gd name="T11" fmla="*/ 4616 w 4616"/>
                <a:gd name="T12" fmla="*/ 294 h 294"/>
              </a:gdLst>
              <a:ahLst/>
              <a:cxnLst>
                <a:cxn ang="T6">
                  <a:pos x="T0" y="T1"/>
                </a:cxn>
                <a:cxn ang="T7">
                  <a:pos x="T2" y="T3"/>
                </a:cxn>
                <a:cxn ang="T8">
                  <a:pos x="T4" y="T5"/>
                </a:cxn>
              </a:cxnLst>
              <a:rect l="T9" t="T10" r="T11" b="T12"/>
              <a:pathLst>
                <a:path w="4616" h="294">
                  <a:moveTo>
                    <a:pt x="0" y="294"/>
                  </a:moveTo>
                  <a:cubicBezTo>
                    <a:pt x="73" y="248"/>
                    <a:pt x="84" y="96"/>
                    <a:pt x="438" y="48"/>
                  </a:cubicBezTo>
                  <a:cubicBezTo>
                    <a:pt x="792" y="0"/>
                    <a:pt x="3746" y="22"/>
                    <a:pt x="4616" y="23"/>
                  </a:cubicBezTo>
                </a:path>
              </a:pathLst>
            </a:custGeom>
            <a:noFill/>
            <a:ln w="57150">
              <a:solidFill>
                <a:srgbClr val="000000"/>
              </a:solidFill>
              <a:round/>
              <a:headEnd/>
              <a:tailEnd/>
            </a:ln>
          </p:spPr>
          <p:txBody>
            <a:bodyPr/>
            <a:lstStyle/>
            <a:p>
              <a:endParaRPr lang="zh-CN" altLang="en-US"/>
            </a:p>
          </p:txBody>
        </p:sp>
        <p:sp>
          <p:nvSpPr>
            <p:cNvPr id="18485" name="Line 2670"/>
            <p:cNvSpPr>
              <a:spLocks/>
            </p:cNvSpPr>
            <p:nvPr/>
          </p:nvSpPr>
          <p:spPr bwMode="auto">
            <a:xfrm>
              <a:off x="3834" y="649"/>
              <a:ext cx="420" cy="366"/>
            </a:xfrm>
            <a:custGeom>
              <a:avLst/>
              <a:gdLst>
                <a:gd name="T0" fmla="*/ 0 w 420"/>
                <a:gd name="T1" fmla="*/ 0 h 366"/>
                <a:gd name="T2" fmla="*/ 186 w 420"/>
                <a:gd name="T3" fmla="*/ 84 h 366"/>
                <a:gd name="T4" fmla="*/ 420 w 420"/>
                <a:gd name="T5" fmla="*/ 366 h 366"/>
                <a:gd name="T6" fmla="*/ 0 60000 65536"/>
                <a:gd name="T7" fmla="*/ 0 60000 65536"/>
                <a:gd name="T8" fmla="*/ 0 60000 65536"/>
                <a:gd name="T9" fmla="*/ 0 w 420"/>
                <a:gd name="T10" fmla="*/ 0 h 366"/>
                <a:gd name="T11" fmla="*/ 420 w 420"/>
                <a:gd name="T12" fmla="*/ 366 h 366"/>
              </a:gdLst>
              <a:ahLst/>
              <a:cxnLst>
                <a:cxn ang="T6">
                  <a:pos x="T0" y="T1"/>
                </a:cxn>
                <a:cxn ang="T7">
                  <a:pos x="T2" y="T3"/>
                </a:cxn>
                <a:cxn ang="T8">
                  <a:pos x="T4" y="T5"/>
                </a:cxn>
              </a:cxnLst>
              <a:rect l="T9" t="T10" r="T11" b="T12"/>
              <a:pathLst>
                <a:path w="420" h="366">
                  <a:moveTo>
                    <a:pt x="0" y="0"/>
                  </a:moveTo>
                  <a:cubicBezTo>
                    <a:pt x="2" y="14"/>
                    <a:pt x="108" y="6"/>
                    <a:pt x="186" y="84"/>
                  </a:cubicBezTo>
                  <a:cubicBezTo>
                    <a:pt x="264" y="162"/>
                    <a:pt x="234" y="264"/>
                    <a:pt x="420" y="366"/>
                  </a:cubicBezTo>
                </a:path>
              </a:pathLst>
            </a:custGeom>
            <a:noFill/>
            <a:ln w="57150">
              <a:solidFill>
                <a:srgbClr val="000000"/>
              </a:solidFill>
              <a:round/>
              <a:headEnd/>
              <a:tailEnd/>
            </a:ln>
          </p:spPr>
          <p:txBody>
            <a:bodyPr/>
            <a:lstStyle/>
            <a:p>
              <a:endParaRPr lang="zh-CN" altLang="en-US"/>
            </a:p>
          </p:txBody>
        </p:sp>
        <p:sp>
          <p:nvSpPr>
            <p:cNvPr id="18486" name="Line 2670"/>
            <p:cNvSpPr>
              <a:spLocks/>
            </p:cNvSpPr>
            <p:nvPr/>
          </p:nvSpPr>
          <p:spPr bwMode="auto">
            <a:xfrm>
              <a:off x="2730" y="0"/>
              <a:ext cx="3030" cy="349"/>
            </a:xfrm>
            <a:custGeom>
              <a:avLst/>
              <a:gdLst>
                <a:gd name="T0" fmla="*/ 0 w 3030"/>
                <a:gd name="T1" fmla="*/ 349 h 349"/>
                <a:gd name="T2" fmla="*/ 300 w 3030"/>
                <a:gd name="T3" fmla="*/ 36 h 349"/>
                <a:gd name="T4" fmla="*/ 3030 w 3030"/>
                <a:gd name="T5" fmla="*/ 1 h 349"/>
                <a:gd name="T6" fmla="*/ 0 60000 65536"/>
                <a:gd name="T7" fmla="*/ 0 60000 65536"/>
                <a:gd name="T8" fmla="*/ 0 60000 65536"/>
                <a:gd name="T9" fmla="*/ 0 w 3030"/>
                <a:gd name="T10" fmla="*/ 0 h 349"/>
                <a:gd name="T11" fmla="*/ 3030 w 3030"/>
                <a:gd name="T12" fmla="*/ 349 h 349"/>
              </a:gdLst>
              <a:ahLst/>
              <a:cxnLst>
                <a:cxn ang="T6">
                  <a:pos x="T0" y="T1"/>
                </a:cxn>
                <a:cxn ang="T7">
                  <a:pos x="T2" y="T3"/>
                </a:cxn>
                <a:cxn ang="T8">
                  <a:pos x="T4" y="T5"/>
                </a:cxn>
              </a:cxnLst>
              <a:rect l="T9" t="T10" r="T11" b="T12"/>
              <a:pathLst>
                <a:path w="3030" h="349">
                  <a:moveTo>
                    <a:pt x="0" y="349"/>
                  </a:moveTo>
                  <a:cubicBezTo>
                    <a:pt x="48" y="285"/>
                    <a:pt x="72" y="71"/>
                    <a:pt x="300" y="36"/>
                  </a:cubicBezTo>
                  <a:cubicBezTo>
                    <a:pt x="528" y="1"/>
                    <a:pt x="2462" y="0"/>
                    <a:pt x="3030" y="1"/>
                  </a:cubicBezTo>
                </a:path>
              </a:pathLst>
            </a:custGeom>
            <a:noFill/>
            <a:ln w="57150">
              <a:solidFill>
                <a:srgbClr val="000000"/>
              </a:solidFill>
              <a:round/>
              <a:headEnd/>
              <a:tailEnd/>
            </a:ln>
          </p:spPr>
          <p:txBody>
            <a:bodyPr/>
            <a:lstStyle/>
            <a:p>
              <a:endParaRPr lang="zh-CN" altLang="en-US"/>
            </a:p>
          </p:txBody>
        </p:sp>
      </p:grpSp>
      <p:sp>
        <p:nvSpPr>
          <p:cNvPr id="18435" name="Line 75"/>
          <p:cNvSpPr>
            <a:spLocks noChangeShapeType="1"/>
          </p:cNvSpPr>
          <p:nvPr/>
        </p:nvSpPr>
        <p:spPr bwMode="auto">
          <a:xfrm>
            <a:off x="341313" y="4156075"/>
            <a:ext cx="0" cy="142875"/>
          </a:xfrm>
          <a:prstGeom prst="line">
            <a:avLst/>
          </a:prstGeom>
          <a:noFill/>
          <a:ln w="9525">
            <a:solidFill>
              <a:schemeClr val="tx1"/>
            </a:solidFill>
            <a:round/>
            <a:headEnd/>
            <a:tailEnd/>
          </a:ln>
        </p:spPr>
        <p:txBody>
          <a:bodyPr/>
          <a:lstStyle/>
          <a:p>
            <a:endParaRPr lang="zh-CN" altLang="en-US"/>
          </a:p>
        </p:txBody>
      </p:sp>
      <p:sp>
        <p:nvSpPr>
          <p:cNvPr id="18436" name="Line 76"/>
          <p:cNvSpPr>
            <a:spLocks noChangeShapeType="1"/>
          </p:cNvSpPr>
          <p:nvPr/>
        </p:nvSpPr>
        <p:spPr bwMode="auto">
          <a:xfrm flipV="1">
            <a:off x="1204913" y="3290888"/>
            <a:ext cx="0" cy="144462"/>
          </a:xfrm>
          <a:prstGeom prst="line">
            <a:avLst/>
          </a:prstGeom>
          <a:noFill/>
          <a:ln w="9525">
            <a:solidFill>
              <a:schemeClr val="tx1"/>
            </a:solidFill>
            <a:round/>
            <a:headEnd/>
            <a:tailEnd/>
          </a:ln>
        </p:spPr>
        <p:txBody>
          <a:bodyPr/>
          <a:lstStyle/>
          <a:p>
            <a:endParaRPr lang="zh-CN" altLang="en-US"/>
          </a:p>
        </p:txBody>
      </p:sp>
      <p:sp>
        <p:nvSpPr>
          <p:cNvPr id="18437" name="Line 77"/>
          <p:cNvSpPr>
            <a:spLocks noChangeShapeType="1"/>
          </p:cNvSpPr>
          <p:nvPr/>
        </p:nvSpPr>
        <p:spPr bwMode="auto">
          <a:xfrm flipV="1">
            <a:off x="2501900" y="2749550"/>
            <a:ext cx="0" cy="144463"/>
          </a:xfrm>
          <a:prstGeom prst="line">
            <a:avLst/>
          </a:prstGeom>
          <a:noFill/>
          <a:ln w="9525">
            <a:solidFill>
              <a:schemeClr val="tx1"/>
            </a:solidFill>
            <a:round/>
            <a:headEnd/>
            <a:tailEnd/>
          </a:ln>
        </p:spPr>
        <p:txBody>
          <a:bodyPr/>
          <a:lstStyle/>
          <a:p>
            <a:endParaRPr lang="zh-CN" altLang="en-US"/>
          </a:p>
        </p:txBody>
      </p:sp>
      <p:sp>
        <p:nvSpPr>
          <p:cNvPr id="18438" name="Line 78"/>
          <p:cNvSpPr>
            <a:spLocks noChangeShapeType="1"/>
          </p:cNvSpPr>
          <p:nvPr/>
        </p:nvSpPr>
        <p:spPr bwMode="auto">
          <a:xfrm flipV="1">
            <a:off x="3436938" y="2754313"/>
            <a:ext cx="0" cy="144462"/>
          </a:xfrm>
          <a:prstGeom prst="line">
            <a:avLst/>
          </a:prstGeom>
          <a:noFill/>
          <a:ln w="9525">
            <a:solidFill>
              <a:schemeClr val="tx1"/>
            </a:solidFill>
            <a:round/>
            <a:headEnd/>
            <a:tailEnd/>
          </a:ln>
        </p:spPr>
        <p:txBody>
          <a:bodyPr/>
          <a:lstStyle/>
          <a:p>
            <a:endParaRPr lang="zh-CN" altLang="en-US"/>
          </a:p>
        </p:txBody>
      </p:sp>
      <p:sp>
        <p:nvSpPr>
          <p:cNvPr id="18439" name="Line 79"/>
          <p:cNvSpPr>
            <a:spLocks noChangeShapeType="1"/>
          </p:cNvSpPr>
          <p:nvPr/>
        </p:nvSpPr>
        <p:spPr bwMode="auto">
          <a:xfrm flipV="1">
            <a:off x="4516438" y="3003550"/>
            <a:ext cx="0" cy="215900"/>
          </a:xfrm>
          <a:prstGeom prst="line">
            <a:avLst/>
          </a:prstGeom>
          <a:noFill/>
          <a:ln w="9525">
            <a:solidFill>
              <a:schemeClr val="tx1"/>
            </a:solidFill>
            <a:round/>
            <a:headEnd/>
            <a:tailEnd/>
          </a:ln>
        </p:spPr>
        <p:txBody>
          <a:bodyPr/>
          <a:lstStyle/>
          <a:p>
            <a:endParaRPr lang="zh-CN" altLang="en-US"/>
          </a:p>
        </p:txBody>
      </p:sp>
      <p:sp>
        <p:nvSpPr>
          <p:cNvPr id="18440" name="Line 80"/>
          <p:cNvSpPr>
            <a:spLocks noChangeShapeType="1"/>
          </p:cNvSpPr>
          <p:nvPr/>
        </p:nvSpPr>
        <p:spPr bwMode="auto">
          <a:xfrm flipV="1">
            <a:off x="5595938" y="2997200"/>
            <a:ext cx="0" cy="215900"/>
          </a:xfrm>
          <a:prstGeom prst="line">
            <a:avLst/>
          </a:prstGeom>
          <a:noFill/>
          <a:ln w="9525">
            <a:solidFill>
              <a:schemeClr val="tx1"/>
            </a:solidFill>
            <a:round/>
            <a:headEnd/>
            <a:tailEnd/>
          </a:ln>
        </p:spPr>
        <p:txBody>
          <a:bodyPr/>
          <a:lstStyle/>
          <a:p>
            <a:endParaRPr lang="zh-CN" altLang="en-US"/>
          </a:p>
        </p:txBody>
      </p:sp>
      <p:sp>
        <p:nvSpPr>
          <p:cNvPr id="18441" name="Line 81"/>
          <p:cNvSpPr>
            <a:spLocks noChangeShapeType="1"/>
          </p:cNvSpPr>
          <p:nvPr/>
        </p:nvSpPr>
        <p:spPr bwMode="auto">
          <a:xfrm flipV="1">
            <a:off x="6819900" y="3070225"/>
            <a:ext cx="0" cy="215900"/>
          </a:xfrm>
          <a:prstGeom prst="line">
            <a:avLst/>
          </a:prstGeom>
          <a:noFill/>
          <a:ln w="9525">
            <a:solidFill>
              <a:schemeClr val="tx1"/>
            </a:solidFill>
            <a:round/>
            <a:headEnd/>
            <a:tailEnd/>
          </a:ln>
        </p:spPr>
        <p:txBody>
          <a:bodyPr/>
          <a:lstStyle/>
          <a:p>
            <a:endParaRPr lang="zh-CN" altLang="en-US"/>
          </a:p>
        </p:txBody>
      </p:sp>
      <p:sp>
        <p:nvSpPr>
          <p:cNvPr id="18442" name="Line 82"/>
          <p:cNvSpPr>
            <a:spLocks noChangeShapeType="1"/>
          </p:cNvSpPr>
          <p:nvPr/>
        </p:nvSpPr>
        <p:spPr bwMode="auto">
          <a:xfrm flipV="1">
            <a:off x="7612063" y="3070225"/>
            <a:ext cx="0" cy="215900"/>
          </a:xfrm>
          <a:prstGeom prst="line">
            <a:avLst/>
          </a:prstGeom>
          <a:noFill/>
          <a:ln w="9525">
            <a:solidFill>
              <a:schemeClr val="tx1"/>
            </a:solidFill>
            <a:round/>
            <a:headEnd/>
            <a:tailEnd/>
          </a:ln>
        </p:spPr>
        <p:txBody>
          <a:bodyPr/>
          <a:lstStyle/>
          <a:p>
            <a:endParaRPr lang="zh-CN" altLang="en-US"/>
          </a:p>
        </p:txBody>
      </p:sp>
      <p:sp>
        <p:nvSpPr>
          <p:cNvPr id="18443" name="Oval 2579"/>
          <p:cNvSpPr>
            <a:spLocks noChangeArrowheads="1"/>
          </p:cNvSpPr>
          <p:nvPr/>
        </p:nvSpPr>
        <p:spPr bwMode="auto">
          <a:xfrm>
            <a:off x="1133475" y="3435350"/>
            <a:ext cx="142875" cy="142875"/>
          </a:xfrm>
          <a:prstGeom prst="ellipse">
            <a:avLst/>
          </a:prstGeom>
          <a:gradFill rotWithShape="1">
            <a:gsLst>
              <a:gs pos="0">
                <a:srgbClr val="FFCC00"/>
              </a:gs>
              <a:gs pos="100000">
                <a:srgbClr val="FF9900"/>
              </a:gs>
            </a:gsLst>
            <a:lin ang="5400000" scaled="1"/>
          </a:gradFill>
          <a:ln w="25400">
            <a:solidFill>
              <a:schemeClr val="tx1"/>
            </a:solidFill>
            <a:round/>
            <a:headEnd/>
            <a:tailEnd/>
          </a:ln>
        </p:spPr>
        <p:txBody>
          <a:bodyPr wrap="none" anchor="ctr"/>
          <a:lstStyle/>
          <a:p>
            <a:pPr algn="r" latinLnBrk="1"/>
            <a:endParaRPr lang="zh-CN" altLang="en-US" sz="800">
              <a:latin typeface="Dotum" pitchFamily="34" charset="-127"/>
              <a:ea typeface="Dotum" pitchFamily="34" charset="-127"/>
            </a:endParaRPr>
          </a:p>
        </p:txBody>
      </p:sp>
      <p:sp>
        <p:nvSpPr>
          <p:cNvPr id="18444" name="Oval 2579"/>
          <p:cNvSpPr>
            <a:spLocks noChangeArrowheads="1"/>
          </p:cNvSpPr>
          <p:nvPr/>
        </p:nvSpPr>
        <p:spPr bwMode="auto">
          <a:xfrm>
            <a:off x="269875" y="4011613"/>
            <a:ext cx="142875" cy="142875"/>
          </a:xfrm>
          <a:prstGeom prst="ellipse">
            <a:avLst/>
          </a:prstGeom>
          <a:gradFill rotWithShape="1">
            <a:gsLst>
              <a:gs pos="0">
                <a:srgbClr val="FFCC00"/>
              </a:gs>
              <a:gs pos="100000">
                <a:srgbClr val="FF9900"/>
              </a:gs>
            </a:gsLst>
            <a:lin ang="5400000" scaled="1"/>
          </a:gradFill>
          <a:ln w="25400">
            <a:solidFill>
              <a:schemeClr val="tx1"/>
            </a:solidFill>
            <a:round/>
            <a:headEnd/>
            <a:tailEnd/>
          </a:ln>
        </p:spPr>
        <p:txBody>
          <a:bodyPr wrap="none" anchor="ctr"/>
          <a:lstStyle/>
          <a:p>
            <a:pPr algn="r" latinLnBrk="1"/>
            <a:endParaRPr lang="zh-CN" altLang="en-US" sz="800">
              <a:latin typeface="Dotum" pitchFamily="34" charset="-127"/>
              <a:ea typeface="Dotum" pitchFamily="34" charset="-127"/>
            </a:endParaRPr>
          </a:p>
        </p:txBody>
      </p:sp>
      <p:sp>
        <p:nvSpPr>
          <p:cNvPr id="18445" name="Oval 2579"/>
          <p:cNvSpPr>
            <a:spLocks noChangeArrowheads="1"/>
          </p:cNvSpPr>
          <p:nvPr/>
        </p:nvSpPr>
        <p:spPr bwMode="auto">
          <a:xfrm>
            <a:off x="2405063" y="2932113"/>
            <a:ext cx="142875" cy="142875"/>
          </a:xfrm>
          <a:prstGeom prst="ellipse">
            <a:avLst/>
          </a:prstGeom>
          <a:gradFill rotWithShape="1">
            <a:gsLst>
              <a:gs pos="0">
                <a:srgbClr val="FFCC00"/>
              </a:gs>
              <a:gs pos="100000">
                <a:srgbClr val="FF9900"/>
              </a:gs>
            </a:gsLst>
            <a:lin ang="5400000" scaled="1"/>
          </a:gradFill>
          <a:ln w="25400">
            <a:solidFill>
              <a:schemeClr val="tx1"/>
            </a:solidFill>
            <a:round/>
            <a:headEnd/>
            <a:tailEnd/>
          </a:ln>
        </p:spPr>
        <p:txBody>
          <a:bodyPr wrap="none" anchor="ctr"/>
          <a:lstStyle/>
          <a:p>
            <a:pPr algn="r" latinLnBrk="1"/>
            <a:endParaRPr lang="zh-CN" altLang="en-US" sz="800">
              <a:latin typeface="Dotum" pitchFamily="34" charset="-127"/>
              <a:ea typeface="Dotum" pitchFamily="34" charset="-127"/>
            </a:endParaRPr>
          </a:p>
        </p:txBody>
      </p:sp>
      <p:sp>
        <p:nvSpPr>
          <p:cNvPr id="18446" name="Oval 2579"/>
          <p:cNvSpPr>
            <a:spLocks noChangeArrowheads="1"/>
          </p:cNvSpPr>
          <p:nvPr/>
        </p:nvSpPr>
        <p:spPr bwMode="auto">
          <a:xfrm>
            <a:off x="3341688" y="2938463"/>
            <a:ext cx="142875" cy="142875"/>
          </a:xfrm>
          <a:prstGeom prst="ellipse">
            <a:avLst/>
          </a:prstGeom>
          <a:gradFill rotWithShape="1">
            <a:gsLst>
              <a:gs pos="0">
                <a:srgbClr val="FFCC00"/>
              </a:gs>
              <a:gs pos="100000">
                <a:srgbClr val="FF9900"/>
              </a:gs>
            </a:gsLst>
            <a:lin ang="5400000" scaled="1"/>
          </a:gradFill>
          <a:ln w="25400">
            <a:solidFill>
              <a:schemeClr val="tx1"/>
            </a:solidFill>
            <a:round/>
            <a:headEnd/>
            <a:tailEnd/>
          </a:ln>
        </p:spPr>
        <p:txBody>
          <a:bodyPr wrap="none" anchor="ctr"/>
          <a:lstStyle/>
          <a:p>
            <a:pPr algn="r" latinLnBrk="1"/>
            <a:endParaRPr lang="zh-CN" altLang="en-US" sz="800">
              <a:latin typeface="Dotum" pitchFamily="34" charset="-127"/>
              <a:ea typeface="Dotum" pitchFamily="34" charset="-127"/>
            </a:endParaRPr>
          </a:p>
        </p:txBody>
      </p:sp>
      <p:sp>
        <p:nvSpPr>
          <p:cNvPr id="18447" name="Oval 2579"/>
          <p:cNvSpPr>
            <a:spLocks noChangeArrowheads="1"/>
          </p:cNvSpPr>
          <p:nvPr/>
        </p:nvSpPr>
        <p:spPr bwMode="auto">
          <a:xfrm>
            <a:off x="4446588" y="2925763"/>
            <a:ext cx="141287" cy="142875"/>
          </a:xfrm>
          <a:prstGeom prst="ellipse">
            <a:avLst/>
          </a:prstGeom>
          <a:gradFill rotWithShape="1">
            <a:gsLst>
              <a:gs pos="0">
                <a:srgbClr val="FFCC00"/>
              </a:gs>
              <a:gs pos="100000">
                <a:srgbClr val="FF9900"/>
              </a:gs>
            </a:gsLst>
            <a:lin ang="5400000" scaled="1"/>
          </a:gradFill>
          <a:ln w="25400">
            <a:solidFill>
              <a:schemeClr val="tx1"/>
            </a:solidFill>
            <a:round/>
            <a:headEnd/>
            <a:tailEnd/>
          </a:ln>
        </p:spPr>
        <p:txBody>
          <a:bodyPr wrap="none" anchor="ctr"/>
          <a:lstStyle/>
          <a:p>
            <a:pPr algn="r" latinLnBrk="1"/>
            <a:endParaRPr lang="zh-CN" altLang="en-US" sz="800">
              <a:latin typeface="Dotum" pitchFamily="34" charset="-127"/>
              <a:ea typeface="Dotum" pitchFamily="34" charset="-127"/>
            </a:endParaRPr>
          </a:p>
        </p:txBody>
      </p:sp>
      <p:sp>
        <p:nvSpPr>
          <p:cNvPr id="18448" name="Oval 2579"/>
          <p:cNvSpPr>
            <a:spLocks noChangeArrowheads="1"/>
          </p:cNvSpPr>
          <p:nvPr/>
        </p:nvSpPr>
        <p:spPr bwMode="auto">
          <a:xfrm>
            <a:off x="5524500" y="2927350"/>
            <a:ext cx="142875" cy="142875"/>
          </a:xfrm>
          <a:prstGeom prst="ellipse">
            <a:avLst/>
          </a:prstGeom>
          <a:gradFill rotWithShape="1">
            <a:gsLst>
              <a:gs pos="0">
                <a:srgbClr val="FFCC00"/>
              </a:gs>
              <a:gs pos="100000">
                <a:srgbClr val="FF9900"/>
              </a:gs>
            </a:gsLst>
            <a:lin ang="5400000" scaled="1"/>
          </a:gradFill>
          <a:ln w="25400">
            <a:solidFill>
              <a:schemeClr val="tx1"/>
            </a:solidFill>
            <a:round/>
            <a:headEnd/>
            <a:tailEnd/>
          </a:ln>
        </p:spPr>
        <p:txBody>
          <a:bodyPr wrap="none" anchor="ctr"/>
          <a:lstStyle/>
          <a:p>
            <a:pPr algn="r" latinLnBrk="1"/>
            <a:endParaRPr lang="zh-CN" altLang="en-US" sz="800">
              <a:latin typeface="Dotum" pitchFamily="34" charset="-127"/>
              <a:ea typeface="Dotum" pitchFamily="34" charset="-127"/>
            </a:endParaRPr>
          </a:p>
        </p:txBody>
      </p:sp>
      <p:sp>
        <p:nvSpPr>
          <p:cNvPr id="18449" name="Oval 2579"/>
          <p:cNvSpPr>
            <a:spLocks noChangeArrowheads="1"/>
          </p:cNvSpPr>
          <p:nvPr/>
        </p:nvSpPr>
        <p:spPr bwMode="auto">
          <a:xfrm>
            <a:off x="6750050" y="2925763"/>
            <a:ext cx="142875" cy="142875"/>
          </a:xfrm>
          <a:prstGeom prst="ellipse">
            <a:avLst/>
          </a:prstGeom>
          <a:gradFill rotWithShape="1">
            <a:gsLst>
              <a:gs pos="0">
                <a:srgbClr val="FFCC00"/>
              </a:gs>
              <a:gs pos="100000">
                <a:srgbClr val="FF9900"/>
              </a:gs>
            </a:gsLst>
            <a:lin ang="5400000" scaled="1"/>
          </a:gradFill>
          <a:ln w="25400">
            <a:solidFill>
              <a:schemeClr val="tx1"/>
            </a:solidFill>
            <a:round/>
            <a:headEnd/>
            <a:tailEnd/>
          </a:ln>
        </p:spPr>
        <p:txBody>
          <a:bodyPr wrap="none" anchor="ctr"/>
          <a:lstStyle/>
          <a:p>
            <a:pPr algn="r" latinLnBrk="1"/>
            <a:endParaRPr lang="zh-CN" altLang="en-US" sz="800">
              <a:latin typeface="Dotum" pitchFamily="34" charset="-127"/>
              <a:ea typeface="Dotum" pitchFamily="34" charset="-127"/>
            </a:endParaRPr>
          </a:p>
        </p:txBody>
      </p:sp>
      <p:sp>
        <p:nvSpPr>
          <p:cNvPr id="18450" name="Oval 2579"/>
          <p:cNvSpPr>
            <a:spLocks noChangeArrowheads="1"/>
          </p:cNvSpPr>
          <p:nvPr/>
        </p:nvSpPr>
        <p:spPr bwMode="auto">
          <a:xfrm>
            <a:off x="7540625" y="2925763"/>
            <a:ext cx="142875" cy="142875"/>
          </a:xfrm>
          <a:prstGeom prst="ellipse">
            <a:avLst/>
          </a:prstGeom>
          <a:gradFill rotWithShape="1">
            <a:gsLst>
              <a:gs pos="0">
                <a:srgbClr val="FFCC00"/>
              </a:gs>
              <a:gs pos="100000">
                <a:srgbClr val="FF9900"/>
              </a:gs>
            </a:gsLst>
            <a:lin ang="5400000" scaled="1"/>
          </a:gradFill>
          <a:ln w="25400">
            <a:solidFill>
              <a:schemeClr val="tx1"/>
            </a:solidFill>
            <a:round/>
            <a:headEnd/>
            <a:tailEnd/>
          </a:ln>
        </p:spPr>
        <p:txBody>
          <a:bodyPr wrap="none" anchor="ctr"/>
          <a:lstStyle/>
          <a:p>
            <a:pPr algn="r" latinLnBrk="1"/>
            <a:endParaRPr lang="zh-CN" altLang="en-US" sz="800">
              <a:latin typeface="Dotum" pitchFamily="34" charset="-127"/>
              <a:ea typeface="Dotum" pitchFamily="34" charset="-127"/>
            </a:endParaRPr>
          </a:p>
        </p:txBody>
      </p:sp>
      <p:sp>
        <p:nvSpPr>
          <p:cNvPr id="18451" name="Text Box 2656"/>
          <p:cNvSpPr txBox="1">
            <a:spLocks noChangeArrowheads="1"/>
          </p:cNvSpPr>
          <p:nvPr/>
        </p:nvSpPr>
        <p:spPr bwMode="auto">
          <a:xfrm>
            <a:off x="0" y="3579813"/>
            <a:ext cx="749300" cy="396875"/>
          </a:xfrm>
          <a:prstGeom prst="rect">
            <a:avLst/>
          </a:prstGeom>
          <a:noFill/>
          <a:ln w="9525">
            <a:noFill/>
            <a:miter lim="800000"/>
            <a:headEnd/>
            <a:tailEnd/>
          </a:ln>
        </p:spPr>
        <p:txBody>
          <a:bodyPr wrap="none">
            <a:spAutoFit/>
          </a:bodyPr>
          <a:lstStyle/>
          <a:p>
            <a:pPr algn="r" latinLnBrk="1"/>
            <a:r>
              <a:rPr lang="en-US" altLang="zh-CN" sz="2000" b="1">
                <a:solidFill>
                  <a:srgbClr val="333333"/>
                </a:solidFill>
                <a:ea typeface="휴먼새내기체"/>
                <a:cs typeface="휴먼새내기체"/>
              </a:rPr>
              <a:t>1941</a:t>
            </a:r>
          </a:p>
        </p:txBody>
      </p:sp>
      <p:sp>
        <p:nvSpPr>
          <p:cNvPr id="18452" name="Text Box 2657"/>
          <p:cNvSpPr txBox="1">
            <a:spLocks noChangeArrowheads="1"/>
          </p:cNvSpPr>
          <p:nvPr/>
        </p:nvSpPr>
        <p:spPr bwMode="auto">
          <a:xfrm>
            <a:off x="863600" y="3579813"/>
            <a:ext cx="749300" cy="396875"/>
          </a:xfrm>
          <a:prstGeom prst="rect">
            <a:avLst/>
          </a:prstGeom>
          <a:noFill/>
          <a:ln w="9525">
            <a:noFill/>
            <a:miter lim="800000"/>
            <a:headEnd/>
            <a:tailEnd/>
          </a:ln>
        </p:spPr>
        <p:txBody>
          <a:bodyPr wrap="none">
            <a:spAutoFit/>
          </a:bodyPr>
          <a:lstStyle/>
          <a:p>
            <a:pPr algn="r" latinLnBrk="1"/>
            <a:r>
              <a:rPr lang="en-US" altLang="zh-CN" sz="2000" b="1">
                <a:solidFill>
                  <a:srgbClr val="333333"/>
                </a:solidFill>
                <a:ea typeface="휴먼새내기체"/>
                <a:cs typeface="휴먼새내기체"/>
              </a:rPr>
              <a:t>1955</a:t>
            </a:r>
          </a:p>
        </p:txBody>
      </p:sp>
      <p:sp>
        <p:nvSpPr>
          <p:cNvPr id="18453" name="Text Box 2658"/>
          <p:cNvSpPr txBox="1">
            <a:spLocks noChangeArrowheads="1"/>
          </p:cNvSpPr>
          <p:nvPr/>
        </p:nvSpPr>
        <p:spPr bwMode="auto">
          <a:xfrm>
            <a:off x="2255838" y="3032125"/>
            <a:ext cx="749300" cy="396875"/>
          </a:xfrm>
          <a:prstGeom prst="rect">
            <a:avLst/>
          </a:prstGeom>
          <a:noFill/>
          <a:ln w="9525">
            <a:noFill/>
            <a:miter lim="800000"/>
            <a:headEnd/>
            <a:tailEnd/>
          </a:ln>
        </p:spPr>
        <p:txBody>
          <a:bodyPr wrap="none">
            <a:spAutoFit/>
          </a:bodyPr>
          <a:lstStyle/>
          <a:p>
            <a:pPr algn="r" latinLnBrk="1"/>
            <a:r>
              <a:rPr lang="en-US" altLang="zh-CN" sz="2000" b="1">
                <a:solidFill>
                  <a:srgbClr val="333333"/>
                </a:solidFill>
                <a:ea typeface="휴먼새내기체"/>
                <a:cs typeface="휴먼새내기체"/>
              </a:rPr>
              <a:t>2002</a:t>
            </a:r>
          </a:p>
        </p:txBody>
      </p:sp>
      <p:sp>
        <p:nvSpPr>
          <p:cNvPr id="18454" name="Text Box 2659"/>
          <p:cNvSpPr txBox="1">
            <a:spLocks noChangeArrowheads="1"/>
          </p:cNvSpPr>
          <p:nvPr/>
        </p:nvSpPr>
        <p:spPr bwMode="auto">
          <a:xfrm>
            <a:off x="3097213" y="3032125"/>
            <a:ext cx="749300" cy="396875"/>
          </a:xfrm>
          <a:prstGeom prst="rect">
            <a:avLst/>
          </a:prstGeom>
          <a:noFill/>
          <a:ln w="9525">
            <a:noFill/>
            <a:miter lim="800000"/>
            <a:headEnd/>
            <a:tailEnd/>
          </a:ln>
        </p:spPr>
        <p:txBody>
          <a:bodyPr wrap="none">
            <a:spAutoFit/>
          </a:bodyPr>
          <a:lstStyle/>
          <a:p>
            <a:pPr algn="r" latinLnBrk="1"/>
            <a:r>
              <a:rPr lang="en-US" altLang="zh-CN" sz="2000" b="1">
                <a:solidFill>
                  <a:srgbClr val="333333"/>
                </a:solidFill>
                <a:ea typeface="휴먼새내기체"/>
                <a:cs typeface="휴먼새내기체"/>
              </a:rPr>
              <a:t>2004</a:t>
            </a:r>
          </a:p>
        </p:txBody>
      </p:sp>
      <p:sp>
        <p:nvSpPr>
          <p:cNvPr id="18455" name="Text Box 2660"/>
          <p:cNvSpPr txBox="1">
            <a:spLocks noChangeArrowheads="1"/>
          </p:cNvSpPr>
          <p:nvPr/>
        </p:nvSpPr>
        <p:spPr bwMode="auto">
          <a:xfrm>
            <a:off x="4516438" y="2565400"/>
            <a:ext cx="749300" cy="396875"/>
          </a:xfrm>
          <a:prstGeom prst="rect">
            <a:avLst/>
          </a:prstGeom>
          <a:noFill/>
          <a:ln w="9525">
            <a:noFill/>
            <a:miter lim="800000"/>
            <a:headEnd/>
            <a:tailEnd/>
          </a:ln>
        </p:spPr>
        <p:txBody>
          <a:bodyPr wrap="none">
            <a:spAutoFit/>
          </a:bodyPr>
          <a:lstStyle/>
          <a:p>
            <a:pPr algn="r" latinLnBrk="1"/>
            <a:r>
              <a:rPr lang="en-US" altLang="zh-CN" sz="2000" b="1">
                <a:solidFill>
                  <a:srgbClr val="333333"/>
                </a:solidFill>
                <a:ea typeface="휴먼새내기체"/>
                <a:cs typeface="휴먼새내기체"/>
              </a:rPr>
              <a:t>2007</a:t>
            </a:r>
          </a:p>
        </p:txBody>
      </p:sp>
      <p:sp>
        <p:nvSpPr>
          <p:cNvPr id="18456" name="Text Box 2661"/>
          <p:cNvSpPr txBox="1">
            <a:spLocks noChangeArrowheads="1"/>
          </p:cNvSpPr>
          <p:nvPr/>
        </p:nvSpPr>
        <p:spPr bwMode="auto">
          <a:xfrm>
            <a:off x="5254625" y="2565400"/>
            <a:ext cx="749300" cy="396875"/>
          </a:xfrm>
          <a:prstGeom prst="rect">
            <a:avLst/>
          </a:prstGeom>
          <a:noFill/>
          <a:ln w="9525">
            <a:noFill/>
            <a:miter lim="800000"/>
            <a:headEnd/>
            <a:tailEnd/>
          </a:ln>
        </p:spPr>
        <p:txBody>
          <a:bodyPr wrap="none">
            <a:spAutoFit/>
          </a:bodyPr>
          <a:lstStyle/>
          <a:p>
            <a:pPr algn="r" latinLnBrk="1"/>
            <a:r>
              <a:rPr lang="en-US" altLang="zh-CN" sz="2000" b="1">
                <a:solidFill>
                  <a:srgbClr val="333333"/>
                </a:solidFill>
                <a:ea typeface="휴먼새내기체"/>
                <a:cs typeface="휴먼새내기체"/>
              </a:rPr>
              <a:t>2008</a:t>
            </a:r>
          </a:p>
        </p:txBody>
      </p:sp>
      <p:sp>
        <p:nvSpPr>
          <p:cNvPr id="18457" name="Text Box 2661"/>
          <p:cNvSpPr txBox="1">
            <a:spLocks noChangeArrowheads="1"/>
          </p:cNvSpPr>
          <p:nvPr/>
        </p:nvSpPr>
        <p:spPr bwMode="auto">
          <a:xfrm>
            <a:off x="6383338" y="2565400"/>
            <a:ext cx="749300" cy="396875"/>
          </a:xfrm>
          <a:prstGeom prst="rect">
            <a:avLst/>
          </a:prstGeom>
          <a:noFill/>
          <a:ln w="9525">
            <a:noFill/>
            <a:miter lim="800000"/>
            <a:headEnd/>
            <a:tailEnd/>
          </a:ln>
        </p:spPr>
        <p:txBody>
          <a:bodyPr wrap="none">
            <a:spAutoFit/>
          </a:bodyPr>
          <a:lstStyle/>
          <a:p>
            <a:pPr algn="r" latinLnBrk="1"/>
            <a:r>
              <a:rPr lang="en-US" altLang="zh-CN" sz="2000" b="1">
                <a:solidFill>
                  <a:srgbClr val="333333"/>
                </a:solidFill>
                <a:ea typeface="휴먼새내기체"/>
                <a:cs typeface="휴먼새내기체"/>
              </a:rPr>
              <a:t>2010</a:t>
            </a:r>
          </a:p>
        </p:txBody>
      </p:sp>
      <p:sp>
        <p:nvSpPr>
          <p:cNvPr id="18458" name="Text Box 2661"/>
          <p:cNvSpPr txBox="1">
            <a:spLocks noChangeArrowheads="1"/>
          </p:cNvSpPr>
          <p:nvPr/>
        </p:nvSpPr>
        <p:spPr bwMode="auto">
          <a:xfrm>
            <a:off x="7270750" y="2565400"/>
            <a:ext cx="749300" cy="396875"/>
          </a:xfrm>
          <a:prstGeom prst="rect">
            <a:avLst/>
          </a:prstGeom>
          <a:noFill/>
          <a:ln w="9525">
            <a:noFill/>
            <a:miter lim="800000"/>
            <a:headEnd/>
            <a:tailEnd/>
          </a:ln>
        </p:spPr>
        <p:txBody>
          <a:bodyPr wrap="none">
            <a:spAutoFit/>
          </a:bodyPr>
          <a:lstStyle/>
          <a:p>
            <a:pPr algn="r" latinLnBrk="1"/>
            <a:r>
              <a:rPr lang="en-US" altLang="zh-CN" sz="2000" b="1">
                <a:solidFill>
                  <a:srgbClr val="333333"/>
                </a:solidFill>
                <a:ea typeface="휴먼새내기체"/>
                <a:cs typeface="휴먼새내기체"/>
              </a:rPr>
              <a:t>2011</a:t>
            </a:r>
          </a:p>
        </p:txBody>
      </p:sp>
      <p:sp>
        <p:nvSpPr>
          <p:cNvPr id="18459" name="Oval 2579"/>
          <p:cNvSpPr>
            <a:spLocks noChangeArrowheads="1"/>
          </p:cNvSpPr>
          <p:nvPr/>
        </p:nvSpPr>
        <p:spPr bwMode="auto">
          <a:xfrm>
            <a:off x="8477250" y="2925763"/>
            <a:ext cx="142875" cy="142875"/>
          </a:xfrm>
          <a:prstGeom prst="ellipse">
            <a:avLst/>
          </a:prstGeom>
          <a:gradFill rotWithShape="1">
            <a:gsLst>
              <a:gs pos="0">
                <a:srgbClr val="FFCC00"/>
              </a:gs>
              <a:gs pos="100000">
                <a:srgbClr val="FF9900"/>
              </a:gs>
            </a:gsLst>
            <a:lin ang="5400000" scaled="1"/>
          </a:gradFill>
          <a:ln w="25400">
            <a:solidFill>
              <a:schemeClr val="tx1"/>
            </a:solidFill>
            <a:round/>
            <a:headEnd/>
            <a:tailEnd/>
          </a:ln>
        </p:spPr>
        <p:txBody>
          <a:bodyPr wrap="none" anchor="ctr"/>
          <a:lstStyle/>
          <a:p>
            <a:pPr algn="r" latinLnBrk="1"/>
            <a:endParaRPr lang="zh-CN" altLang="en-US" sz="800">
              <a:latin typeface="Dotum" pitchFamily="34" charset="-127"/>
              <a:ea typeface="Dotum" pitchFamily="34" charset="-127"/>
            </a:endParaRPr>
          </a:p>
        </p:txBody>
      </p:sp>
      <p:sp>
        <p:nvSpPr>
          <p:cNvPr id="18460" name="Text Box 2661"/>
          <p:cNvSpPr txBox="1">
            <a:spLocks noChangeArrowheads="1"/>
          </p:cNvSpPr>
          <p:nvPr/>
        </p:nvSpPr>
        <p:spPr bwMode="auto">
          <a:xfrm>
            <a:off x="8131175" y="2565400"/>
            <a:ext cx="749300" cy="396875"/>
          </a:xfrm>
          <a:prstGeom prst="rect">
            <a:avLst/>
          </a:prstGeom>
          <a:noFill/>
          <a:ln w="9525">
            <a:noFill/>
            <a:miter lim="800000"/>
            <a:headEnd/>
            <a:tailEnd/>
          </a:ln>
        </p:spPr>
        <p:txBody>
          <a:bodyPr wrap="none">
            <a:spAutoFit/>
          </a:bodyPr>
          <a:lstStyle/>
          <a:p>
            <a:pPr algn="r" latinLnBrk="1"/>
            <a:r>
              <a:rPr lang="en-US" altLang="zh-CN" sz="2000" b="1">
                <a:solidFill>
                  <a:srgbClr val="333333"/>
                </a:solidFill>
                <a:ea typeface="휴먼새내기체"/>
                <a:cs typeface="휴먼새내기체"/>
              </a:rPr>
              <a:t>2012</a:t>
            </a:r>
          </a:p>
        </p:txBody>
      </p:sp>
      <p:sp>
        <p:nvSpPr>
          <p:cNvPr id="18461" name="Line 82"/>
          <p:cNvSpPr>
            <a:spLocks noChangeShapeType="1"/>
          </p:cNvSpPr>
          <p:nvPr/>
        </p:nvSpPr>
        <p:spPr bwMode="auto">
          <a:xfrm flipV="1">
            <a:off x="8548688" y="3070225"/>
            <a:ext cx="0" cy="215900"/>
          </a:xfrm>
          <a:prstGeom prst="line">
            <a:avLst/>
          </a:prstGeom>
          <a:noFill/>
          <a:ln w="9525">
            <a:solidFill>
              <a:schemeClr val="tx1"/>
            </a:solidFill>
            <a:round/>
            <a:headEnd/>
            <a:tailEnd/>
          </a:ln>
        </p:spPr>
        <p:txBody>
          <a:bodyPr/>
          <a:lstStyle/>
          <a:p>
            <a:endParaRPr lang="zh-CN" altLang="en-US"/>
          </a:p>
        </p:txBody>
      </p:sp>
      <p:grpSp>
        <p:nvGrpSpPr>
          <p:cNvPr id="18462" name="Group 37"/>
          <p:cNvGrpSpPr>
            <a:grpSpLocks/>
          </p:cNvGrpSpPr>
          <p:nvPr/>
        </p:nvGrpSpPr>
        <p:grpSpPr bwMode="auto">
          <a:xfrm>
            <a:off x="304800" y="2173288"/>
            <a:ext cx="8839200" cy="3470275"/>
            <a:chOff x="124" y="1842"/>
            <a:chExt cx="5568" cy="2186"/>
          </a:xfrm>
        </p:grpSpPr>
        <p:sp>
          <p:nvSpPr>
            <p:cNvPr id="6182" name="Rectangle 2615"/>
            <p:cNvSpPr>
              <a:spLocks noChangeArrowheads="1"/>
            </p:cNvSpPr>
            <p:nvPr/>
          </p:nvSpPr>
          <p:spPr bwMode="auto">
            <a:xfrm>
              <a:off x="124" y="3238"/>
              <a:ext cx="544" cy="600"/>
            </a:xfrm>
            <a:prstGeom prst="rect">
              <a:avLst/>
            </a:prstGeom>
            <a:solidFill>
              <a:schemeClr val="bg1"/>
            </a:solidFill>
            <a:ln w="9525">
              <a:solidFill>
                <a:srgbClr val="808080"/>
              </a:solidFill>
              <a:prstDash val="dash"/>
              <a:miter lim="800000"/>
              <a:headEnd/>
              <a:tailEnd/>
            </a:ln>
            <a:effectLst>
              <a:outerShdw dist="35921" dir="2700000" algn="ctr" rotWithShape="0">
                <a:schemeClr val="tx1">
                  <a:alpha val="50000"/>
                </a:schemeClr>
              </a:outerShdw>
            </a:effectLst>
          </p:spPr>
          <p:txBody>
            <a:bodyPr anchor="ctr">
              <a:spAutoFit/>
            </a:bodyPr>
            <a:lstStyle/>
            <a:p>
              <a:pPr latinLnBrk="1">
                <a:defRPr/>
              </a:pPr>
              <a:r>
                <a:rPr lang="zh-CN" altLang="en-US" sz="1400">
                  <a:latin typeface="微软雅黑" pitchFamily="34" charset="-122"/>
                </a:rPr>
                <a:t>南京特别市立第一职业中学</a:t>
              </a:r>
            </a:p>
          </p:txBody>
        </p:sp>
        <p:sp>
          <p:nvSpPr>
            <p:cNvPr id="6183" name="Rectangle 50"/>
            <p:cNvSpPr>
              <a:spLocks noChangeArrowheads="1"/>
            </p:cNvSpPr>
            <p:nvPr/>
          </p:nvSpPr>
          <p:spPr bwMode="auto">
            <a:xfrm>
              <a:off x="4115" y="2614"/>
              <a:ext cx="227" cy="1314"/>
            </a:xfrm>
            <a:prstGeom prst="rect">
              <a:avLst/>
            </a:prstGeom>
            <a:solidFill>
              <a:schemeClr val="bg1"/>
            </a:solidFill>
            <a:ln w="9525">
              <a:solidFill>
                <a:srgbClr val="808080"/>
              </a:solidFill>
              <a:prstDash val="dash"/>
              <a:miter lim="800000"/>
              <a:headEnd/>
              <a:tailEnd/>
            </a:ln>
            <a:effectLst>
              <a:outerShdw dist="71842" dir="2700000" algn="ctr" rotWithShape="0">
                <a:schemeClr val="tx1">
                  <a:alpha val="50000"/>
                </a:schemeClr>
              </a:outerShdw>
            </a:effectLst>
          </p:spPr>
          <p:txBody>
            <a:bodyPr>
              <a:spAutoFit/>
            </a:bodyPr>
            <a:lstStyle/>
            <a:p>
              <a:pPr>
                <a:defRPr/>
              </a:pPr>
              <a:r>
                <a:rPr lang="zh-CN" altLang="en-US" sz="1300"/>
                <a:t>申报国家级骨干高职院</a:t>
              </a:r>
            </a:p>
          </p:txBody>
        </p:sp>
        <p:sp>
          <p:nvSpPr>
            <p:cNvPr id="6184" name="Rectangle 45"/>
            <p:cNvSpPr>
              <a:spLocks noChangeArrowheads="1"/>
            </p:cNvSpPr>
            <p:nvPr/>
          </p:nvSpPr>
          <p:spPr bwMode="auto">
            <a:xfrm>
              <a:off x="487" y="2160"/>
              <a:ext cx="545" cy="466"/>
            </a:xfrm>
            <a:prstGeom prst="rect">
              <a:avLst/>
            </a:prstGeom>
            <a:solidFill>
              <a:schemeClr val="bg1"/>
            </a:solidFill>
            <a:ln w="9525">
              <a:solidFill>
                <a:srgbClr val="808080"/>
              </a:solidFill>
              <a:prstDash val="dash"/>
              <a:miter lim="800000"/>
              <a:headEnd/>
              <a:tailEnd/>
            </a:ln>
            <a:effectLst>
              <a:outerShdw dist="71842" dir="2700000" algn="ctr" rotWithShape="0">
                <a:schemeClr val="tx1">
                  <a:alpha val="50000"/>
                </a:schemeClr>
              </a:outerShdw>
            </a:effectLst>
          </p:spPr>
          <p:txBody>
            <a:bodyPr>
              <a:spAutoFit/>
            </a:bodyPr>
            <a:lstStyle/>
            <a:p>
              <a:pPr>
                <a:defRPr/>
              </a:pPr>
              <a:r>
                <a:rPr lang="zh-CN" altLang="en-US" sz="1400"/>
                <a:t>南京铁路运输学校</a:t>
              </a:r>
            </a:p>
          </p:txBody>
        </p:sp>
        <p:sp>
          <p:nvSpPr>
            <p:cNvPr id="6185" name="Rectangle 46"/>
            <p:cNvSpPr>
              <a:spLocks noChangeArrowheads="1"/>
            </p:cNvSpPr>
            <p:nvPr/>
          </p:nvSpPr>
          <p:spPr bwMode="auto">
            <a:xfrm>
              <a:off x="1379" y="1957"/>
              <a:ext cx="469" cy="352"/>
            </a:xfrm>
            <a:prstGeom prst="rect">
              <a:avLst/>
            </a:prstGeom>
            <a:solidFill>
              <a:schemeClr val="bg1"/>
            </a:solidFill>
            <a:ln w="9525">
              <a:solidFill>
                <a:srgbClr val="808080"/>
              </a:solidFill>
              <a:prstDash val="dash"/>
              <a:miter lim="800000"/>
              <a:headEnd/>
              <a:tailEnd/>
            </a:ln>
            <a:effectLst>
              <a:outerShdw dist="71842" dir="2700000" algn="ctr" rotWithShape="0">
                <a:schemeClr val="tx1">
                  <a:alpha val="50000"/>
                </a:schemeClr>
              </a:outerShdw>
            </a:effectLst>
          </p:spPr>
          <p:txBody>
            <a:bodyPr>
              <a:spAutoFit/>
            </a:bodyPr>
            <a:lstStyle/>
            <a:p>
              <a:pPr algn="ctr">
                <a:defRPr/>
              </a:pPr>
              <a:r>
                <a:rPr lang="zh-CN" altLang="en-US" sz="1500"/>
                <a:t>升格建院</a:t>
              </a:r>
            </a:p>
          </p:txBody>
        </p:sp>
        <p:sp>
          <p:nvSpPr>
            <p:cNvPr id="6186" name="Rectangle 47"/>
            <p:cNvSpPr>
              <a:spLocks noChangeArrowheads="1"/>
            </p:cNvSpPr>
            <p:nvPr/>
          </p:nvSpPr>
          <p:spPr bwMode="auto">
            <a:xfrm>
              <a:off x="1924" y="1842"/>
              <a:ext cx="559" cy="466"/>
            </a:xfrm>
            <a:prstGeom prst="rect">
              <a:avLst/>
            </a:prstGeom>
            <a:solidFill>
              <a:schemeClr val="bg1"/>
            </a:solidFill>
            <a:ln w="9525">
              <a:solidFill>
                <a:srgbClr val="808080"/>
              </a:solidFill>
              <a:prstDash val="dash"/>
              <a:miter lim="800000"/>
              <a:headEnd/>
              <a:tailEnd/>
            </a:ln>
            <a:effectLst>
              <a:outerShdw dist="71842" dir="2700000" algn="ctr" rotWithShape="0">
                <a:schemeClr val="tx1">
                  <a:alpha val="50000"/>
                </a:schemeClr>
              </a:outerShdw>
            </a:effectLst>
          </p:spPr>
          <p:txBody>
            <a:bodyPr>
              <a:spAutoFit/>
            </a:bodyPr>
            <a:lstStyle/>
            <a:p>
              <a:pPr>
                <a:defRPr/>
              </a:pPr>
              <a:r>
                <a:rPr lang="zh-CN" altLang="en-US" sz="1400"/>
                <a:t>成建制划转地方管理</a:t>
              </a:r>
            </a:p>
          </p:txBody>
        </p:sp>
        <p:sp>
          <p:nvSpPr>
            <p:cNvPr id="6187" name="Rectangle 48"/>
            <p:cNvSpPr>
              <a:spLocks noChangeArrowheads="1"/>
            </p:cNvSpPr>
            <p:nvPr/>
          </p:nvSpPr>
          <p:spPr bwMode="auto">
            <a:xfrm>
              <a:off x="2528" y="2591"/>
              <a:ext cx="589" cy="689"/>
            </a:xfrm>
            <a:prstGeom prst="rect">
              <a:avLst/>
            </a:prstGeom>
            <a:solidFill>
              <a:schemeClr val="bg1"/>
            </a:solidFill>
            <a:ln w="9525">
              <a:solidFill>
                <a:srgbClr val="808080"/>
              </a:solidFill>
              <a:prstDash val="dash"/>
              <a:miter lim="800000"/>
              <a:headEnd/>
              <a:tailEnd/>
            </a:ln>
            <a:effectLst>
              <a:outerShdw dist="71842" dir="2700000" algn="ctr" rotWithShape="0">
                <a:schemeClr val="tx1">
                  <a:alpha val="50000"/>
                </a:schemeClr>
              </a:outerShdw>
            </a:effectLst>
          </p:spPr>
          <p:txBody>
            <a:bodyPr>
              <a:spAutoFit/>
            </a:bodyPr>
            <a:lstStyle/>
            <a:p>
              <a:pPr algn="ctr">
                <a:defRPr/>
              </a:pPr>
              <a:r>
                <a:rPr lang="zh-CN" altLang="en-US" sz="1300"/>
                <a:t>以优秀成绩通过第一轮高职高专办学水平评估</a:t>
              </a:r>
            </a:p>
          </p:txBody>
        </p:sp>
        <p:sp>
          <p:nvSpPr>
            <p:cNvPr id="6188" name="Rectangle 51"/>
            <p:cNvSpPr>
              <a:spLocks noChangeArrowheads="1"/>
            </p:cNvSpPr>
            <p:nvPr/>
          </p:nvSpPr>
          <p:spPr bwMode="auto">
            <a:xfrm>
              <a:off x="4478" y="2614"/>
              <a:ext cx="590" cy="600"/>
            </a:xfrm>
            <a:prstGeom prst="rect">
              <a:avLst/>
            </a:prstGeom>
            <a:solidFill>
              <a:schemeClr val="bg1"/>
            </a:solidFill>
            <a:ln w="9525">
              <a:solidFill>
                <a:srgbClr val="808080"/>
              </a:solidFill>
              <a:prstDash val="dash"/>
              <a:miter lim="800000"/>
              <a:headEnd/>
              <a:tailEnd/>
            </a:ln>
            <a:effectLst>
              <a:outerShdw dist="71842" dir="2700000" algn="ctr" rotWithShape="0">
                <a:schemeClr val="tx1">
                  <a:alpha val="50000"/>
                </a:schemeClr>
              </a:outerShdw>
            </a:effectLst>
          </p:spPr>
          <p:txBody>
            <a:bodyPr>
              <a:spAutoFit/>
            </a:bodyPr>
            <a:lstStyle/>
            <a:p>
              <a:pPr>
                <a:defRPr/>
              </a:pPr>
              <a:r>
                <a:rPr lang="zh-CN" altLang="en-US" sz="1400"/>
                <a:t>浦口新校区全面建成并投入使用</a:t>
              </a:r>
            </a:p>
          </p:txBody>
        </p:sp>
        <p:sp>
          <p:nvSpPr>
            <p:cNvPr id="6189" name="Rectangle 49"/>
            <p:cNvSpPr>
              <a:spLocks noChangeArrowheads="1"/>
            </p:cNvSpPr>
            <p:nvPr/>
          </p:nvSpPr>
          <p:spPr bwMode="auto">
            <a:xfrm>
              <a:off x="3298" y="2609"/>
              <a:ext cx="453" cy="814"/>
            </a:xfrm>
            <a:prstGeom prst="rect">
              <a:avLst/>
            </a:prstGeom>
            <a:solidFill>
              <a:schemeClr val="bg1"/>
            </a:solidFill>
            <a:ln w="9525">
              <a:solidFill>
                <a:srgbClr val="808080"/>
              </a:solidFill>
              <a:prstDash val="dash"/>
              <a:miter lim="800000"/>
              <a:headEnd/>
              <a:tailEnd/>
            </a:ln>
            <a:effectLst>
              <a:outerShdw dist="71842" dir="2700000" algn="ctr" rotWithShape="0">
                <a:schemeClr val="tx1">
                  <a:alpha val="50000"/>
                </a:schemeClr>
              </a:outerShdw>
            </a:effectLst>
          </p:spPr>
          <p:txBody>
            <a:bodyPr>
              <a:spAutoFit/>
            </a:bodyPr>
            <a:lstStyle/>
            <a:p>
              <a:pPr>
                <a:defRPr/>
              </a:pPr>
              <a:r>
                <a:rPr lang="zh-CN" altLang="en-US" sz="1300"/>
                <a:t>遴选为江苏省示范性高职院校建设单位</a:t>
              </a:r>
            </a:p>
          </p:txBody>
        </p:sp>
        <p:sp>
          <p:nvSpPr>
            <p:cNvPr id="6190" name="Rectangle 51"/>
            <p:cNvSpPr>
              <a:spLocks noChangeArrowheads="1"/>
            </p:cNvSpPr>
            <p:nvPr/>
          </p:nvSpPr>
          <p:spPr bwMode="auto">
            <a:xfrm>
              <a:off x="5158" y="2614"/>
              <a:ext cx="499" cy="600"/>
            </a:xfrm>
            <a:prstGeom prst="rect">
              <a:avLst/>
            </a:prstGeom>
            <a:solidFill>
              <a:schemeClr val="bg1"/>
            </a:solidFill>
            <a:ln w="9525">
              <a:solidFill>
                <a:srgbClr val="808080"/>
              </a:solidFill>
              <a:prstDash val="dash"/>
              <a:miter lim="800000"/>
              <a:headEnd/>
              <a:tailEnd/>
            </a:ln>
            <a:effectLst>
              <a:outerShdw dist="71842" dir="2700000" algn="ctr" rotWithShape="0">
                <a:schemeClr val="tx1">
                  <a:alpha val="50000"/>
                </a:schemeClr>
              </a:outerShdw>
            </a:effectLst>
          </p:spPr>
          <p:txBody>
            <a:bodyPr>
              <a:spAutoFit/>
            </a:bodyPr>
            <a:lstStyle/>
            <a:p>
              <a:pPr>
                <a:defRPr/>
              </a:pPr>
              <a:r>
                <a:rPr lang="zh-CN" altLang="en-US" sz="1400"/>
                <a:t>苏州校区并入苏州大学</a:t>
              </a:r>
            </a:p>
          </p:txBody>
        </p:sp>
        <p:sp>
          <p:nvSpPr>
            <p:cNvPr id="6191" name="Rectangle 51"/>
            <p:cNvSpPr>
              <a:spLocks noChangeArrowheads="1"/>
            </p:cNvSpPr>
            <p:nvPr/>
          </p:nvSpPr>
          <p:spPr bwMode="auto">
            <a:xfrm>
              <a:off x="2528" y="3339"/>
              <a:ext cx="589" cy="600"/>
            </a:xfrm>
            <a:prstGeom prst="rect">
              <a:avLst/>
            </a:prstGeom>
            <a:solidFill>
              <a:schemeClr val="bg1"/>
            </a:solidFill>
            <a:ln w="9525">
              <a:solidFill>
                <a:srgbClr val="808080"/>
              </a:solidFill>
              <a:prstDash val="dash"/>
              <a:miter lim="800000"/>
              <a:headEnd/>
              <a:tailEnd/>
            </a:ln>
            <a:effectLst>
              <a:outerShdw dist="71842" dir="2700000" algn="ctr" rotWithShape="0">
                <a:schemeClr val="tx1">
                  <a:alpha val="50000"/>
                </a:schemeClr>
              </a:outerShdw>
            </a:effectLst>
          </p:spPr>
          <p:txBody>
            <a:bodyPr>
              <a:spAutoFit/>
            </a:bodyPr>
            <a:lstStyle/>
            <a:p>
              <a:pPr>
                <a:defRPr/>
              </a:pPr>
              <a:r>
                <a:rPr lang="zh-CN" altLang="en-US" sz="1400"/>
                <a:t>苏州机电高等职业学校并入我院</a:t>
              </a:r>
            </a:p>
          </p:txBody>
        </p:sp>
        <p:sp>
          <p:nvSpPr>
            <p:cNvPr id="6192" name="Rectangle 2615"/>
            <p:cNvSpPr>
              <a:spLocks noChangeArrowheads="1"/>
            </p:cNvSpPr>
            <p:nvPr/>
          </p:nvSpPr>
          <p:spPr bwMode="auto">
            <a:xfrm>
              <a:off x="5148" y="3294"/>
              <a:ext cx="544" cy="734"/>
            </a:xfrm>
            <a:prstGeom prst="rect">
              <a:avLst/>
            </a:prstGeom>
            <a:solidFill>
              <a:schemeClr val="bg1"/>
            </a:solidFill>
            <a:ln w="9525">
              <a:solidFill>
                <a:srgbClr val="808080"/>
              </a:solidFill>
              <a:prstDash val="dash"/>
              <a:miter lim="800000"/>
              <a:headEnd/>
              <a:tailEnd/>
            </a:ln>
            <a:effectLst>
              <a:outerShdw dist="35921" dir="2700000" algn="ctr" rotWithShape="0">
                <a:schemeClr val="tx1">
                  <a:alpha val="50000"/>
                </a:schemeClr>
              </a:outerShdw>
            </a:effectLst>
          </p:spPr>
          <p:txBody>
            <a:bodyPr anchor="ctr">
              <a:spAutoFit/>
            </a:bodyPr>
            <a:lstStyle/>
            <a:p>
              <a:pPr latinLnBrk="1">
                <a:defRPr/>
              </a:pPr>
              <a:r>
                <a:rPr lang="zh-CN" altLang="en-US" sz="1400">
                  <a:latin typeface="微软雅黑" pitchFamily="34" charset="-122"/>
                </a:rPr>
                <a:t>通过第二轮人才培养工作评估</a:t>
              </a:r>
            </a:p>
          </p:txBody>
        </p:sp>
      </p:grpSp>
      <p:sp>
        <p:nvSpPr>
          <p:cNvPr id="18463" name="Rectangle 83"/>
          <p:cNvSpPr>
            <a:spLocks noChangeArrowheads="1"/>
          </p:cNvSpPr>
          <p:nvPr/>
        </p:nvSpPr>
        <p:spPr bwMode="auto">
          <a:xfrm>
            <a:off x="539750" y="1244600"/>
            <a:ext cx="8229600" cy="812800"/>
          </a:xfrm>
          <a:prstGeom prst="rect">
            <a:avLst/>
          </a:prstGeom>
          <a:noFill/>
          <a:ln w="9525">
            <a:noFill/>
            <a:miter lim="800000"/>
            <a:headEnd/>
            <a:tailEnd/>
          </a:ln>
        </p:spPr>
        <p:txBody>
          <a:bodyPr anchor="ctr">
            <a:spAutoFit/>
          </a:bodyPr>
          <a:lstStyle/>
          <a:p>
            <a:pPr eaLnBrk="0" hangingPunct="0">
              <a:lnSpc>
                <a:spcPct val="130000"/>
              </a:lnSpc>
            </a:pPr>
            <a:r>
              <a:rPr lang="en-US" altLang="zh-CN" sz="2000" dirty="0">
                <a:latin typeface="仿宋_GB2312" pitchFamily="49" charset="-122"/>
                <a:ea typeface="仿宋_GB2312" pitchFamily="49" charset="-122"/>
              </a:rPr>
              <a:t>    </a:t>
            </a:r>
            <a:r>
              <a:rPr lang="zh-CN" altLang="en-US" sz="1600" dirty="0">
                <a:latin typeface="宋体" pitchFamily="2" charset="-122"/>
              </a:rPr>
              <a:t>我校是长三角地区唯一的轨道交通高职院，是轨道交通行业办学历史最长、影响力最大的高职院之一，曾被誉为华东地区铁路“黄埔军校”。</a:t>
            </a:r>
            <a:r>
              <a:rPr lang="zh-CN" altLang="en-US" sz="1600" b="1" dirty="0">
                <a:latin typeface="仿宋_GB2312" pitchFamily="49" charset="-122"/>
                <a:ea typeface="仿宋_GB2312" pitchFamily="49" charset="-122"/>
              </a:rPr>
              <a:t> </a:t>
            </a:r>
          </a:p>
        </p:txBody>
      </p:sp>
      <p:grpSp>
        <p:nvGrpSpPr>
          <p:cNvPr id="18464" name="组合 5"/>
          <p:cNvGrpSpPr>
            <a:grpSpLocks/>
          </p:cNvGrpSpPr>
          <p:nvPr/>
        </p:nvGrpSpPr>
        <p:grpSpPr bwMode="auto">
          <a:xfrm>
            <a:off x="-9525" y="0"/>
            <a:ext cx="4041775" cy="549275"/>
            <a:chOff x="-9526" y="1"/>
            <a:chExt cx="4041465" cy="548680"/>
          </a:xfrm>
        </p:grpSpPr>
        <p:sp>
          <p:nvSpPr>
            <p:cNvPr id="7" name="矩形 3"/>
            <p:cNvSpPr/>
            <p:nvPr/>
          </p:nvSpPr>
          <p:spPr>
            <a:xfrm>
              <a:off x="-9526" y="1"/>
              <a:ext cx="3862092" cy="548680"/>
            </a:xfrm>
            <a:custGeom>
              <a:avLst/>
              <a:gdLst>
                <a:gd name="connsiteX0" fmla="*/ 0 w 8153400"/>
                <a:gd name="connsiteY0" fmla="*/ 0 h 1428750"/>
                <a:gd name="connsiteX1" fmla="*/ 8153400 w 8153400"/>
                <a:gd name="connsiteY1" fmla="*/ 0 h 1428750"/>
                <a:gd name="connsiteX2" fmla="*/ 8153400 w 8153400"/>
                <a:gd name="connsiteY2" fmla="*/ 1428750 h 1428750"/>
                <a:gd name="connsiteX3" fmla="*/ 0 w 8153400"/>
                <a:gd name="connsiteY3" fmla="*/ 1428750 h 1428750"/>
                <a:gd name="connsiteX4" fmla="*/ 0 w 8153400"/>
                <a:gd name="connsiteY4" fmla="*/ 0 h 1428750"/>
                <a:gd name="connsiteX0" fmla="*/ 0 w 8382000"/>
                <a:gd name="connsiteY0" fmla="*/ 0 h 1771650"/>
                <a:gd name="connsiteX1" fmla="*/ 8153400 w 8382000"/>
                <a:gd name="connsiteY1" fmla="*/ 0 h 1771650"/>
                <a:gd name="connsiteX2" fmla="*/ 8382000 w 8382000"/>
                <a:gd name="connsiteY2" fmla="*/ 1771650 h 1771650"/>
                <a:gd name="connsiteX3" fmla="*/ 0 w 8382000"/>
                <a:gd name="connsiteY3" fmla="*/ 1428750 h 1771650"/>
                <a:gd name="connsiteX4" fmla="*/ 0 w 8382000"/>
                <a:gd name="connsiteY4" fmla="*/ 0 h 177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1771650">
                  <a:moveTo>
                    <a:pt x="0" y="0"/>
                  </a:moveTo>
                  <a:lnTo>
                    <a:pt x="8153400" y="0"/>
                  </a:lnTo>
                  <a:lnTo>
                    <a:pt x="8382000" y="1771650"/>
                  </a:lnTo>
                  <a:lnTo>
                    <a:pt x="0" y="1428750"/>
                  </a:lnTo>
                  <a:lnTo>
                    <a:pt x="0" y="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p:nvSpPr>
          <p:spPr>
            <a:xfrm>
              <a:off x="1085765" y="58675"/>
              <a:ext cx="1261966" cy="369486"/>
            </a:xfrm>
            <a:prstGeom prst="rect">
              <a:avLst/>
            </a:prstGeom>
          </p:spPr>
          <p:txBody>
            <a:bodyPr wrap="none">
              <a:spAutoFit/>
            </a:bodyPr>
            <a:lstStyle/>
            <a:p>
              <a:pPr fontAlgn="auto">
                <a:spcBef>
                  <a:spcPts val="0"/>
                </a:spcBef>
                <a:spcAft>
                  <a:spcPts val="0"/>
                </a:spcAft>
                <a:defRPr/>
              </a:pPr>
              <a:r>
                <a:rPr lang="zh-CN" altLang="en-US" spc="300" dirty="0">
                  <a:solidFill>
                    <a:schemeClr val="bg1"/>
                  </a:solidFill>
                  <a:latin typeface="微软雅黑" panose="020B0503020204020204" pitchFamily="34" charset="-122"/>
                  <a:ea typeface="微软雅黑" panose="020B0503020204020204" pitchFamily="34" charset="-122"/>
                </a:rPr>
                <a:t>学校简介</a:t>
              </a:r>
              <a:endParaRPr lang="zh-CN" altLang="en-US" sz="1600" spc="3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3671605" y="93563"/>
              <a:ext cx="360334" cy="361558"/>
            </a:xfrm>
            <a:prstGeom prst="rect">
              <a:avLst/>
            </a:prstGeom>
            <a:solidFill>
              <a:srgbClr val="A5002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solidFill>
                    <a:srgbClr val="FFFFFF"/>
                  </a:solidFill>
                  <a:latin typeface="微软雅黑" pitchFamily="34" charset="-122"/>
                  <a:ea typeface="微软雅黑" pitchFamily="34" charset="-122"/>
                </a:rPr>
                <a:t>1</a:t>
              </a:r>
              <a:endParaRPr lang="zh-CN" altLang="en-US" sz="2000" b="1" dirty="0">
                <a:solidFill>
                  <a:srgbClr val="FFFFFF"/>
                </a:solidFill>
                <a:latin typeface="微软雅黑" pitchFamily="34" charset="-122"/>
                <a:ea typeface="微软雅黑" pitchFamily="34" charset="-122"/>
              </a:endParaRPr>
            </a:p>
          </p:txBody>
        </p:sp>
      </p:grpSp>
      <p:sp>
        <p:nvSpPr>
          <p:cNvPr id="62" name="矩形 29"/>
          <p:cNvSpPr/>
          <p:nvPr/>
        </p:nvSpPr>
        <p:spPr>
          <a:xfrm>
            <a:off x="785813" y="1030288"/>
            <a:ext cx="195262" cy="1651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203" name="矩形 19"/>
          <p:cNvSpPr>
            <a:spLocks noChangeArrowheads="1"/>
          </p:cNvSpPr>
          <p:nvPr/>
        </p:nvSpPr>
        <p:spPr bwMode="auto">
          <a:xfrm>
            <a:off x="1084263" y="915988"/>
            <a:ext cx="2786062" cy="400050"/>
          </a:xfrm>
          <a:prstGeom prst="rect">
            <a:avLst/>
          </a:prstGeom>
          <a:noFill/>
          <a:ln w="9525">
            <a:noFill/>
            <a:miter lim="800000"/>
            <a:headEnd/>
            <a:tailEnd/>
          </a:ln>
        </p:spPr>
        <p:txBody>
          <a:bodyPr>
            <a:spAutoFit/>
          </a:bodyPr>
          <a:lstStyle/>
          <a:p>
            <a:pPr>
              <a:defRPr/>
            </a:pPr>
            <a:r>
              <a:rPr lang="zh-CN" altLang="en-US" sz="2000" b="1" dirty="0">
                <a:solidFill>
                  <a:schemeClr val="accent2">
                    <a:lumMod val="75000"/>
                  </a:schemeClr>
                </a:solidFill>
                <a:latin typeface="微软雅黑" pitchFamily="34" charset="-122"/>
              </a:rPr>
              <a:t>历史沿革</a:t>
            </a:r>
            <a:endParaRPr lang="zh-CN" altLang="zh-CN" sz="2000" b="1" dirty="0">
              <a:solidFill>
                <a:schemeClr val="accent2">
                  <a:lumMod val="75000"/>
                </a:schemeClr>
              </a:solidFill>
              <a:latin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学院"/>
          <p:cNvPicPr>
            <a:picLocks noChangeAspect="1" noChangeArrowheads="1"/>
          </p:cNvPicPr>
          <p:nvPr/>
        </p:nvPicPr>
        <p:blipFill>
          <a:blip r:embed="rId2" cstate="print"/>
          <a:srcRect/>
          <a:stretch>
            <a:fillRect/>
          </a:stretch>
        </p:blipFill>
        <p:spPr bwMode="auto">
          <a:xfrm>
            <a:off x="304800" y="2655888"/>
            <a:ext cx="3962400" cy="2922587"/>
          </a:xfrm>
          <a:prstGeom prst="rect">
            <a:avLst/>
          </a:prstGeom>
          <a:noFill/>
          <a:ln w="9525">
            <a:noFill/>
            <a:miter lim="800000"/>
            <a:headEnd/>
            <a:tailEnd/>
          </a:ln>
        </p:spPr>
      </p:pic>
      <p:sp>
        <p:nvSpPr>
          <p:cNvPr id="19459" name="Rectangle 4"/>
          <p:cNvSpPr>
            <a:spLocks noChangeArrowheads="1"/>
          </p:cNvSpPr>
          <p:nvPr/>
        </p:nvSpPr>
        <p:spPr bwMode="auto">
          <a:xfrm>
            <a:off x="107950" y="53975"/>
            <a:ext cx="8229600" cy="1143000"/>
          </a:xfrm>
          <a:prstGeom prst="rect">
            <a:avLst/>
          </a:prstGeom>
          <a:noFill/>
          <a:ln w="9525">
            <a:noFill/>
            <a:miter lim="800000"/>
            <a:headEnd/>
            <a:tailEnd/>
          </a:ln>
        </p:spPr>
        <p:txBody>
          <a:bodyPr anchor="ctr"/>
          <a:lstStyle/>
          <a:p>
            <a:endParaRPr lang="zh-CN" altLang="en-US" sz="3200" b="1">
              <a:solidFill>
                <a:srgbClr val="FFFF66"/>
              </a:solidFill>
              <a:latin typeface="微软雅黑" pitchFamily="34" charset="-122"/>
            </a:endParaRPr>
          </a:p>
        </p:txBody>
      </p:sp>
      <p:sp>
        <p:nvSpPr>
          <p:cNvPr id="19460" name="AutoShape 5"/>
          <p:cNvSpPr>
            <a:spLocks noChangeArrowheads="1"/>
          </p:cNvSpPr>
          <p:nvPr/>
        </p:nvSpPr>
        <p:spPr bwMode="auto">
          <a:xfrm>
            <a:off x="228600" y="1071563"/>
            <a:ext cx="8763000" cy="985837"/>
          </a:xfrm>
          <a:prstGeom prst="roundRect">
            <a:avLst>
              <a:gd name="adj" fmla="val 16667"/>
            </a:avLst>
          </a:prstGeom>
          <a:gradFill rotWithShape="1">
            <a:gsLst>
              <a:gs pos="0">
                <a:schemeClr val="accent1">
                  <a:alpha val="31000"/>
                </a:schemeClr>
              </a:gs>
              <a:gs pos="100000">
                <a:srgbClr val="A0BBDC"/>
              </a:gs>
            </a:gsLst>
            <a:path path="shape">
              <a:fillToRect l="50000" t="50000" r="50000" b="50000"/>
            </a:path>
          </a:gradFill>
          <a:ln w="9525">
            <a:solidFill>
              <a:schemeClr val="bg1"/>
            </a:solidFill>
            <a:round/>
            <a:headEnd/>
            <a:tailEnd/>
          </a:ln>
        </p:spPr>
        <p:txBody>
          <a:bodyPr wrap="none" anchor="ctr"/>
          <a:lstStyle/>
          <a:p>
            <a:pPr>
              <a:lnSpc>
                <a:spcPct val="80000"/>
              </a:lnSpc>
            </a:pPr>
            <a:r>
              <a:rPr lang="zh-CN" altLang="en-US" sz="2000" b="1" dirty="0">
                <a:solidFill>
                  <a:srgbClr val="003366"/>
                </a:solidFill>
              </a:rPr>
              <a:t>学校有浦口和建宁路两个校区，占地面积</a:t>
            </a:r>
            <a:r>
              <a:rPr lang="en-US" altLang="zh-CN" sz="2000" b="1" dirty="0">
                <a:solidFill>
                  <a:srgbClr val="CC0000"/>
                </a:solidFill>
              </a:rPr>
              <a:t>1146</a:t>
            </a:r>
            <a:r>
              <a:rPr lang="zh-CN" altLang="en-US" sz="2000" b="1" dirty="0">
                <a:solidFill>
                  <a:srgbClr val="003366"/>
                </a:solidFill>
              </a:rPr>
              <a:t>亩，总建筑面积</a:t>
            </a:r>
            <a:r>
              <a:rPr lang="en-US" altLang="zh-CN" sz="2000" b="1" dirty="0">
                <a:solidFill>
                  <a:srgbClr val="CC0000"/>
                </a:solidFill>
              </a:rPr>
              <a:t>30</a:t>
            </a:r>
            <a:r>
              <a:rPr lang="zh-CN" altLang="en-US" sz="2000" b="1" dirty="0">
                <a:solidFill>
                  <a:srgbClr val="003366"/>
                </a:solidFill>
              </a:rPr>
              <a:t>万平方米。</a:t>
            </a:r>
            <a:endParaRPr lang="en-US" altLang="zh-CN" sz="2000" b="1" dirty="0">
              <a:solidFill>
                <a:srgbClr val="003366"/>
              </a:solidFill>
            </a:endParaRPr>
          </a:p>
          <a:p>
            <a:pPr>
              <a:lnSpc>
                <a:spcPct val="80000"/>
              </a:lnSpc>
            </a:pPr>
            <a:endParaRPr lang="en-US" altLang="zh-CN" sz="2000" b="1" dirty="0">
              <a:solidFill>
                <a:srgbClr val="003366"/>
              </a:solidFill>
            </a:endParaRPr>
          </a:p>
          <a:p>
            <a:pPr>
              <a:lnSpc>
                <a:spcPct val="80000"/>
              </a:lnSpc>
            </a:pPr>
            <a:r>
              <a:rPr lang="zh-CN" altLang="en-US" sz="2000" b="1" dirty="0" smtClean="0">
                <a:solidFill>
                  <a:srgbClr val="003366"/>
                </a:solidFill>
              </a:rPr>
              <a:t>在校生近</a:t>
            </a:r>
            <a:r>
              <a:rPr lang="en-US" altLang="zh-CN" sz="2000" b="1" dirty="0" smtClean="0">
                <a:solidFill>
                  <a:srgbClr val="CC0000"/>
                </a:solidFill>
              </a:rPr>
              <a:t>10000</a:t>
            </a:r>
            <a:r>
              <a:rPr lang="zh-CN" altLang="en-US" sz="2000" b="1" dirty="0" smtClean="0">
                <a:solidFill>
                  <a:srgbClr val="003366"/>
                </a:solidFill>
              </a:rPr>
              <a:t>人</a:t>
            </a:r>
            <a:r>
              <a:rPr lang="zh-CN" altLang="en-US" sz="2000" b="1" dirty="0">
                <a:solidFill>
                  <a:srgbClr val="003366"/>
                </a:solidFill>
              </a:rPr>
              <a:t>，</a:t>
            </a:r>
            <a:r>
              <a:rPr lang="zh-CN" altLang="zh-CN" sz="2000" b="1" dirty="0">
                <a:solidFill>
                  <a:srgbClr val="003366"/>
                </a:solidFill>
              </a:rPr>
              <a:t>教职工</a:t>
            </a:r>
            <a:r>
              <a:rPr lang="en-US" altLang="zh-CN" sz="2000" b="1" dirty="0" smtClean="0">
                <a:solidFill>
                  <a:srgbClr val="CC0000"/>
                </a:solidFill>
              </a:rPr>
              <a:t>500</a:t>
            </a:r>
            <a:r>
              <a:rPr lang="zh-CN" altLang="en-US" sz="2000" b="1" dirty="0" smtClean="0">
                <a:solidFill>
                  <a:srgbClr val="CC0000"/>
                </a:solidFill>
              </a:rPr>
              <a:t>多</a:t>
            </a:r>
            <a:r>
              <a:rPr lang="zh-CN" altLang="zh-CN" sz="2000" b="1" dirty="0" smtClean="0">
                <a:solidFill>
                  <a:srgbClr val="003366"/>
                </a:solidFill>
              </a:rPr>
              <a:t>人</a:t>
            </a:r>
            <a:r>
              <a:rPr lang="zh-CN" altLang="en-US" sz="2000" b="1" dirty="0">
                <a:solidFill>
                  <a:srgbClr val="003366"/>
                </a:solidFill>
              </a:rPr>
              <a:t>。</a:t>
            </a:r>
          </a:p>
        </p:txBody>
      </p:sp>
      <p:pic>
        <p:nvPicPr>
          <p:cNvPr id="19461" name="图片 4" descr="20130928112939776.jpg"/>
          <p:cNvPicPr>
            <a:picLocks noChangeAspect="1"/>
          </p:cNvPicPr>
          <p:nvPr/>
        </p:nvPicPr>
        <p:blipFill>
          <a:blip r:embed="rId3" cstate="print"/>
          <a:srcRect/>
          <a:stretch>
            <a:fillRect/>
          </a:stretch>
        </p:blipFill>
        <p:spPr bwMode="auto">
          <a:xfrm>
            <a:off x="4535488" y="2667000"/>
            <a:ext cx="4379912" cy="2905125"/>
          </a:xfrm>
          <a:prstGeom prst="rect">
            <a:avLst/>
          </a:prstGeom>
          <a:noFill/>
          <a:ln w="9525">
            <a:noFill/>
            <a:miter lim="800000"/>
            <a:headEnd/>
            <a:tailEnd/>
          </a:ln>
        </p:spPr>
      </p:pic>
      <p:grpSp>
        <p:nvGrpSpPr>
          <p:cNvPr id="19462" name="组合 5"/>
          <p:cNvGrpSpPr>
            <a:grpSpLocks/>
          </p:cNvGrpSpPr>
          <p:nvPr/>
        </p:nvGrpSpPr>
        <p:grpSpPr bwMode="auto">
          <a:xfrm>
            <a:off x="-9525" y="0"/>
            <a:ext cx="4041775" cy="549275"/>
            <a:chOff x="-9526" y="1"/>
            <a:chExt cx="4041465" cy="548680"/>
          </a:xfrm>
        </p:grpSpPr>
        <p:sp>
          <p:nvSpPr>
            <p:cNvPr id="7" name="矩形 3"/>
            <p:cNvSpPr/>
            <p:nvPr/>
          </p:nvSpPr>
          <p:spPr>
            <a:xfrm>
              <a:off x="-9526" y="1"/>
              <a:ext cx="3862092" cy="548680"/>
            </a:xfrm>
            <a:custGeom>
              <a:avLst/>
              <a:gdLst>
                <a:gd name="connsiteX0" fmla="*/ 0 w 8153400"/>
                <a:gd name="connsiteY0" fmla="*/ 0 h 1428750"/>
                <a:gd name="connsiteX1" fmla="*/ 8153400 w 8153400"/>
                <a:gd name="connsiteY1" fmla="*/ 0 h 1428750"/>
                <a:gd name="connsiteX2" fmla="*/ 8153400 w 8153400"/>
                <a:gd name="connsiteY2" fmla="*/ 1428750 h 1428750"/>
                <a:gd name="connsiteX3" fmla="*/ 0 w 8153400"/>
                <a:gd name="connsiteY3" fmla="*/ 1428750 h 1428750"/>
                <a:gd name="connsiteX4" fmla="*/ 0 w 8153400"/>
                <a:gd name="connsiteY4" fmla="*/ 0 h 1428750"/>
                <a:gd name="connsiteX0" fmla="*/ 0 w 8382000"/>
                <a:gd name="connsiteY0" fmla="*/ 0 h 1771650"/>
                <a:gd name="connsiteX1" fmla="*/ 8153400 w 8382000"/>
                <a:gd name="connsiteY1" fmla="*/ 0 h 1771650"/>
                <a:gd name="connsiteX2" fmla="*/ 8382000 w 8382000"/>
                <a:gd name="connsiteY2" fmla="*/ 1771650 h 1771650"/>
                <a:gd name="connsiteX3" fmla="*/ 0 w 8382000"/>
                <a:gd name="connsiteY3" fmla="*/ 1428750 h 1771650"/>
                <a:gd name="connsiteX4" fmla="*/ 0 w 8382000"/>
                <a:gd name="connsiteY4" fmla="*/ 0 h 177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1771650">
                  <a:moveTo>
                    <a:pt x="0" y="0"/>
                  </a:moveTo>
                  <a:lnTo>
                    <a:pt x="8153400" y="0"/>
                  </a:lnTo>
                  <a:lnTo>
                    <a:pt x="8382000" y="1771650"/>
                  </a:lnTo>
                  <a:lnTo>
                    <a:pt x="0" y="1428750"/>
                  </a:lnTo>
                  <a:lnTo>
                    <a:pt x="0" y="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p:nvSpPr>
          <p:spPr>
            <a:xfrm>
              <a:off x="1085765" y="58675"/>
              <a:ext cx="1261966" cy="369486"/>
            </a:xfrm>
            <a:prstGeom prst="rect">
              <a:avLst/>
            </a:prstGeom>
          </p:spPr>
          <p:txBody>
            <a:bodyPr wrap="none">
              <a:spAutoFit/>
            </a:bodyPr>
            <a:lstStyle/>
            <a:p>
              <a:pPr fontAlgn="auto">
                <a:spcBef>
                  <a:spcPts val="0"/>
                </a:spcBef>
                <a:spcAft>
                  <a:spcPts val="0"/>
                </a:spcAft>
                <a:defRPr/>
              </a:pPr>
              <a:r>
                <a:rPr lang="zh-CN" altLang="en-US" spc="300" dirty="0">
                  <a:solidFill>
                    <a:schemeClr val="bg1"/>
                  </a:solidFill>
                  <a:latin typeface="微软雅黑" panose="020B0503020204020204" pitchFamily="34" charset="-122"/>
                  <a:ea typeface="微软雅黑" panose="020B0503020204020204" pitchFamily="34" charset="-122"/>
                </a:rPr>
                <a:t>学校简介</a:t>
              </a:r>
              <a:endParaRPr lang="zh-CN" altLang="en-US" sz="1600" spc="3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3671605" y="93563"/>
              <a:ext cx="360334" cy="361558"/>
            </a:xfrm>
            <a:prstGeom prst="rect">
              <a:avLst/>
            </a:prstGeom>
            <a:solidFill>
              <a:srgbClr val="A5002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solidFill>
                    <a:srgbClr val="FFFFFF"/>
                  </a:solidFill>
                  <a:latin typeface="微软雅黑" pitchFamily="34" charset="-122"/>
                  <a:ea typeface="微软雅黑" pitchFamily="34" charset="-122"/>
                </a:rPr>
                <a:t>1</a:t>
              </a:r>
              <a:endParaRPr lang="zh-CN" altLang="en-US" sz="2000" b="1" dirty="0">
                <a:solidFill>
                  <a:srgbClr val="FFFFFF"/>
                </a:solidFill>
                <a:latin typeface="微软雅黑" pitchFamily="34" charset="-122"/>
                <a:ea typeface="微软雅黑" pitchFamily="34" charset="-122"/>
              </a:endParaRP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29"/>
          <p:cNvSpPr/>
          <p:nvPr/>
        </p:nvSpPr>
        <p:spPr>
          <a:xfrm>
            <a:off x="1000125" y="1220788"/>
            <a:ext cx="195263" cy="1651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223" name="矩形 19"/>
          <p:cNvSpPr>
            <a:spLocks noChangeArrowheads="1"/>
          </p:cNvSpPr>
          <p:nvPr/>
        </p:nvSpPr>
        <p:spPr bwMode="auto">
          <a:xfrm>
            <a:off x="1195388" y="1100138"/>
            <a:ext cx="2786062" cy="400050"/>
          </a:xfrm>
          <a:prstGeom prst="rect">
            <a:avLst/>
          </a:prstGeom>
          <a:noFill/>
          <a:ln w="9525">
            <a:noFill/>
            <a:miter lim="800000"/>
            <a:headEnd/>
            <a:tailEnd/>
          </a:ln>
        </p:spPr>
        <p:txBody>
          <a:bodyPr>
            <a:spAutoFit/>
          </a:bodyPr>
          <a:lstStyle/>
          <a:p>
            <a:pPr>
              <a:defRPr/>
            </a:pPr>
            <a:r>
              <a:rPr lang="zh-CN" altLang="en-US" sz="2000" b="1" dirty="0">
                <a:solidFill>
                  <a:schemeClr val="accent2">
                    <a:lumMod val="75000"/>
                  </a:schemeClr>
                </a:solidFill>
                <a:latin typeface="微软雅黑" pitchFamily="34" charset="-122"/>
              </a:rPr>
              <a:t>二级学院（部）</a:t>
            </a:r>
          </a:p>
        </p:txBody>
      </p:sp>
      <p:grpSp>
        <p:nvGrpSpPr>
          <p:cNvPr id="20484" name="组合 5"/>
          <p:cNvGrpSpPr>
            <a:grpSpLocks/>
          </p:cNvGrpSpPr>
          <p:nvPr/>
        </p:nvGrpSpPr>
        <p:grpSpPr bwMode="auto">
          <a:xfrm>
            <a:off x="-9525" y="0"/>
            <a:ext cx="4041775" cy="549275"/>
            <a:chOff x="-9526" y="1"/>
            <a:chExt cx="4041465" cy="548680"/>
          </a:xfrm>
        </p:grpSpPr>
        <p:sp>
          <p:nvSpPr>
            <p:cNvPr id="18" name="矩形 3"/>
            <p:cNvSpPr/>
            <p:nvPr/>
          </p:nvSpPr>
          <p:spPr>
            <a:xfrm>
              <a:off x="-9526" y="1"/>
              <a:ext cx="3862092" cy="548680"/>
            </a:xfrm>
            <a:custGeom>
              <a:avLst/>
              <a:gdLst>
                <a:gd name="connsiteX0" fmla="*/ 0 w 8153400"/>
                <a:gd name="connsiteY0" fmla="*/ 0 h 1428750"/>
                <a:gd name="connsiteX1" fmla="*/ 8153400 w 8153400"/>
                <a:gd name="connsiteY1" fmla="*/ 0 h 1428750"/>
                <a:gd name="connsiteX2" fmla="*/ 8153400 w 8153400"/>
                <a:gd name="connsiteY2" fmla="*/ 1428750 h 1428750"/>
                <a:gd name="connsiteX3" fmla="*/ 0 w 8153400"/>
                <a:gd name="connsiteY3" fmla="*/ 1428750 h 1428750"/>
                <a:gd name="connsiteX4" fmla="*/ 0 w 8153400"/>
                <a:gd name="connsiteY4" fmla="*/ 0 h 1428750"/>
                <a:gd name="connsiteX0" fmla="*/ 0 w 8382000"/>
                <a:gd name="connsiteY0" fmla="*/ 0 h 1771650"/>
                <a:gd name="connsiteX1" fmla="*/ 8153400 w 8382000"/>
                <a:gd name="connsiteY1" fmla="*/ 0 h 1771650"/>
                <a:gd name="connsiteX2" fmla="*/ 8382000 w 8382000"/>
                <a:gd name="connsiteY2" fmla="*/ 1771650 h 1771650"/>
                <a:gd name="connsiteX3" fmla="*/ 0 w 8382000"/>
                <a:gd name="connsiteY3" fmla="*/ 1428750 h 1771650"/>
                <a:gd name="connsiteX4" fmla="*/ 0 w 8382000"/>
                <a:gd name="connsiteY4" fmla="*/ 0 h 177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1771650">
                  <a:moveTo>
                    <a:pt x="0" y="0"/>
                  </a:moveTo>
                  <a:lnTo>
                    <a:pt x="8153400" y="0"/>
                  </a:lnTo>
                  <a:lnTo>
                    <a:pt x="8382000" y="1771650"/>
                  </a:lnTo>
                  <a:lnTo>
                    <a:pt x="0" y="1428750"/>
                  </a:lnTo>
                  <a:lnTo>
                    <a:pt x="0" y="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矩形 20"/>
            <p:cNvSpPr/>
            <p:nvPr/>
          </p:nvSpPr>
          <p:spPr>
            <a:xfrm>
              <a:off x="1085765" y="58675"/>
              <a:ext cx="1261966" cy="369486"/>
            </a:xfrm>
            <a:prstGeom prst="rect">
              <a:avLst/>
            </a:prstGeom>
          </p:spPr>
          <p:txBody>
            <a:bodyPr wrap="none">
              <a:spAutoFit/>
            </a:bodyPr>
            <a:lstStyle/>
            <a:p>
              <a:pPr fontAlgn="auto">
                <a:spcBef>
                  <a:spcPts val="0"/>
                </a:spcBef>
                <a:spcAft>
                  <a:spcPts val="0"/>
                </a:spcAft>
                <a:defRPr/>
              </a:pPr>
              <a:r>
                <a:rPr lang="zh-CN" altLang="en-US" spc="300" dirty="0">
                  <a:solidFill>
                    <a:schemeClr val="bg1"/>
                  </a:solidFill>
                  <a:latin typeface="微软雅黑" panose="020B0503020204020204" pitchFamily="34" charset="-122"/>
                  <a:ea typeface="微软雅黑" panose="020B0503020204020204" pitchFamily="34" charset="-122"/>
                </a:rPr>
                <a:t>学校简介</a:t>
              </a:r>
              <a:endParaRPr lang="zh-CN" altLang="en-US" sz="1600" spc="300"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3671605" y="93563"/>
              <a:ext cx="360334" cy="361558"/>
            </a:xfrm>
            <a:prstGeom prst="rect">
              <a:avLst/>
            </a:prstGeom>
            <a:solidFill>
              <a:srgbClr val="A5002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solidFill>
                    <a:srgbClr val="FFFFFF"/>
                  </a:solidFill>
                  <a:latin typeface="微软雅黑" pitchFamily="34" charset="-122"/>
                  <a:ea typeface="微软雅黑" pitchFamily="34" charset="-122"/>
                </a:rPr>
                <a:t>1</a:t>
              </a:r>
              <a:endParaRPr lang="zh-CN" altLang="en-US" sz="2000" b="1" dirty="0">
                <a:solidFill>
                  <a:srgbClr val="FFFFFF"/>
                </a:solidFill>
                <a:latin typeface="微软雅黑" pitchFamily="34" charset="-122"/>
                <a:ea typeface="微软雅黑" pitchFamily="34" charset="-122"/>
              </a:endParaRPr>
            </a:p>
          </p:txBody>
        </p:sp>
      </p:grpSp>
      <p:grpSp>
        <p:nvGrpSpPr>
          <p:cNvPr id="20485" name="Group 44"/>
          <p:cNvGrpSpPr>
            <a:grpSpLocks/>
          </p:cNvGrpSpPr>
          <p:nvPr/>
        </p:nvGrpSpPr>
        <p:grpSpPr bwMode="auto">
          <a:xfrm>
            <a:off x="990600" y="2057400"/>
            <a:ext cx="3352800" cy="3589338"/>
            <a:chOff x="440" y="1568"/>
            <a:chExt cx="2112" cy="2261"/>
          </a:xfrm>
        </p:grpSpPr>
        <p:sp>
          <p:nvSpPr>
            <p:cNvPr id="20510" name="Line 52"/>
            <p:cNvSpPr>
              <a:spLocks noChangeShapeType="1"/>
            </p:cNvSpPr>
            <p:nvPr/>
          </p:nvSpPr>
          <p:spPr bwMode="auto">
            <a:xfrm>
              <a:off x="1047" y="3385"/>
              <a:ext cx="181" cy="0"/>
            </a:xfrm>
            <a:prstGeom prst="line">
              <a:avLst/>
            </a:prstGeom>
            <a:noFill/>
            <a:ln w="9525">
              <a:solidFill>
                <a:srgbClr val="33CCFF"/>
              </a:solidFill>
              <a:prstDash val="dash"/>
              <a:round/>
              <a:headEnd/>
              <a:tailEnd type="triangle" w="med" len="med"/>
            </a:ln>
          </p:spPr>
          <p:txBody>
            <a:bodyPr/>
            <a:lstStyle/>
            <a:p>
              <a:endParaRPr lang="zh-CN" altLang="en-US"/>
            </a:p>
          </p:txBody>
        </p:sp>
        <p:sp>
          <p:nvSpPr>
            <p:cNvPr id="20511" name="Line 57"/>
            <p:cNvSpPr>
              <a:spLocks noChangeShapeType="1"/>
            </p:cNvSpPr>
            <p:nvPr/>
          </p:nvSpPr>
          <p:spPr bwMode="auto">
            <a:xfrm>
              <a:off x="1047" y="2931"/>
              <a:ext cx="181" cy="0"/>
            </a:xfrm>
            <a:prstGeom prst="line">
              <a:avLst/>
            </a:prstGeom>
            <a:noFill/>
            <a:ln w="9525">
              <a:solidFill>
                <a:srgbClr val="33CCFF"/>
              </a:solidFill>
              <a:prstDash val="dash"/>
              <a:round/>
              <a:headEnd/>
              <a:tailEnd type="triangle" w="med" len="med"/>
            </a:ln>
          </p:spPr>
          <p:txBody>
            <a:bodyPr/>
            <a:lstStyle/>
            <a:p>
              <a:endParaRPr lang="zh-CN" altLang="en-US"/>
            </a:p>
          </p:txBody>
        </p:sp>
        <p:sp>
          <p:nvSpPr>
            <p:cNvPr id="20512" name="Line 58"/>
            <p:cNvSpPr>
              <a:spLocks noChangeShapeType="1"/>
            </p:cNvSpPr>
            <p:nvPr/>
          </p:nvSpPr>
          <p:spPr bwMode="auto">
            <a:xfrm>
              <a:off x="1052" y="2113"/>
              <a:ext cx="181" cy="0"/>
            </a:xfrm>
            <a:prstGeom prst="line">
              <a:avLst/>
            </a:prstGeom>
            <a:noFill/>
            <a:ln w="9525">
              <a:solidFill>
                <a:srgbClr val="33CCFF"/>
              </a:solidFill>
              <a:prstDash val="dash"/>
              <a:round/>
              <a:headEnd/>
              <a:tailEnd type="triangle" w="med" len="med"/>
            </a:ln>
          </p:spPr>
          <p:txBody>
            <a:bodyPr/>
            <a:lstStyle/>
            <a:p>
              <a:endParaRPr lang="zh-CN" altLang="en-US"/>
            </a:p>
          </p:txBody>
        </p:sp>
        <p:sp>
          <p:nvSpPr>
            <p:cNvPr id="20513" name="Line 59"/>
            <p:cNvSpPr>
              <a:spLocks noChangeShapeType="1"/>
            </p:cNvSpPr>
            <p:nvPr/>
          </p:nvSpPr>
          <p:spPr bwMode="auto">
            <a:xfrm>
              <a:off x="1045" y="1694"/>
              <a:ext cx="181" cy="0"/>
            </a:xfrm>
            <a:prstGeom prst="line">
              <a:avLst/>
            </a:prstGeom>
            <a:noFill/>
            <a:ln w="9525">
              <a:solidFill>
                <a:srgbClr val="33CCFF"/>
              </a:solidFill>
              <a:prstDash val="dash"/>
              <a:round/>
              <a:headEnd/>
              <a:tailEnd type="triangle" w="med" len="med"/>
            </a:ln>
          </p:spPr>
          <p:txBody>
            <a:bodyPr/>
            <a:lstStyle/>
            <a:p>
              <a:endParaRPr lang="zh-CN" altLang="en-US"/>
            </a:p>
          </p:txBody>
        </p:sp>
        <p:sp>
          <p:nvSpPr>
            <p:cNvPr id="20514" name="Line 60"/>
            <p:cNvSpPr>
              <a:spLocks noChangeShapeType="1"/>
            </p:cNvSpPr>
            <p:nvPr/>
          </p:nvSpPr>
          <p:spPr bwMode="auto">
            <a:xfrm flipV="1">
              <a:off x="793" y="2567"/>
              <a:ext cx="429" cy="1"/>
            </a:xfrm>
            <a:prstGeom prst="line">
              <a:avLst/>
            </a:prstGeom>
            <a:noFill/>
            <a:ln w="9525">
              <a:solidFill>
                <a:srgbClr val="33CCFF"/>
              </a:solidFill>
              <a:prstDash val="dash"/>
              <a:round/>
              <a:headEnd/>
              <a:tailEnd type="triangle" w="med" len="med"/>
            </a:ln>
          </p:spPr>
          <p:txBody>
            <a:bodyPr/>
            <a:lstStyle/>
            <a:p>
              <a:endParaRPr lang="zh-CN" altLang="en-US"/>
            </a:p>
          </p:txBody>
        </p:sp>
        <p:grpSp>
          <p:nvGrpSpPr>
            <p:cNvPr id="20515" name="Group 34"/>
            <p:cNvGrpSpPr>
              <a:grpSpLocks/>
            </p:cNvGrpSpPr>
            <p:nvPr/>
          </p:nvGrpSpPr>
          <p:grpSpPr bwMode="auto">
            <a:xfrm>
              <a:off x="440" y="1842"/>
              <a:ext cx="399" cy="1452"/>
              <a:chOff x="757" y="1208"/>
              <a:chExt cx="399" cy="1452"/>
            </a:xfrm>
          </p:grpSpPr>
          <p:sp>
            <p:nvSpPr>
              <p:cNvPr id="20525" name="AutoShape 1896"/>
              <p:cNvSpPr>
                <a:spLocks noChangeArrowheads="1"/>
              </p:cNvSpPr>
              <p:nvPr/>
            </p:nvSpPr>
            <p:spPr bwMode="auto">
              <a:xfrm>
                <a:off x="757" y="1208"/>
                <a:ext cx="399" cy="1452"/>
              </a:xfrm>
              <a:prstGeom prst="roundRect">
                <a:avLst>
                  <a:gd name="adj" fmla="val 16667"/>
                </a:avLst>
              </a:prstGeom>
              <a:gradFill rotWithShape="1">
                <a:gsLst>
                  <a:gs pos="0">
                    <a:srgbClr val="33CCFF"/>
                  </a:gs>
                  <a:gs pos="100000">
                    <a:srgbClr val="0099FF"/>
                  </a:gs>
                </a:gsLst>
                <a:lin ang="5400000" scaled="1"/>
              </a:gradFill>
              <a:ln w="9525">
                <a:noFill/>
                <a:round/>
                <a:headEnd/>
                <a:tailEnd/>
              </a:ln>
            </p:spPr>
            <p:txBody>
              <a:bodyPr wrap="none" anchor="ctr"/>
              <a:lstStyle/>
              <a:p>
                <a:pPr algn="r" latinLnBrk="1"/>
                <a:endParaRPr lang="zh-CN" altLang="en-US" sz="800">
                  <a:latin typeface="Dotum" pitchFamily="34" charset="-127"/>
                  <a:ea typeface="Dotum" pitchFamily="34" charset="-127"/>
                </a:endParaRPr>
              </a:p>
            </p:txBody>
          </p:sp>
          <p:sp>
            <p:nvSpPr>
              <p:cNvPr id="20526" name="Rectangle 48"/>
              <p:cNvSpPr>
                <a:spLocks noChangeArrowheads="1"/>
              </p:cNvSpPr>
              <p:nvPr/>
            </p:nvSpPr>
            <p:spPr bwMode="auto">
              <a:xfrm>
                <a:off x="834" y="1313"/>
                <a:ext cx="279" cy="1221"/>
              </a:xfrm>
              <a:prstGeom prst="rect">
                <a:avLst/>
              </a:prstGeom>
              <a:noFill/>
              <a:ln w="9525">
                <a:noFill/>
                <a:miter lim="800000"/>
                <a:headEnd/>
                <a:tailEnd/>
              </a:ln>
            </p:spPr>
            <p:txBody>
              <a:bodyPr wrap="none">
                <a:spAutoFit/>
              </a:bodyPr>
              <a:lstStyle/>
              <a:p>
                <a:pPr algn="ctr"/>
                <a:r>
                  <a:rPr lang="en-US" altLang="zh-CN" sz="2000" b="1">
                    <a:latin typeface="黑体" pitchFamily="49" charset="-122"/>
                  </a:rPr>
                  <a:t>6</a:t>
                </a:r>
              </a:p>
              <a:p>
                <a:pPr algn="ctr"/>
                <a:r>
                  <a:rPr lang="zh-CN" altLang="en-US" sz="2000" b="1">
                    <a:latin typeface="黑体" pitchFamily="49" charset="-122"/>
                  </a:rPr>
                  <a:t>个</a:t>
                </a:r>
              </a:p>
              <a:p>
                <a:pPr algn="ctr"/>
                <a:r>
                  <a:rPr lang="zh-CN" altLang="en-US" sz="2000" b="1">
                    <a:latin typeface="黑体" pitchFamily="49" charset="-122"/>
                  </a:rPr>
                  <a:t>二</a:t>
                </a:r>
              </a:p>
              <a:p>
                <a:pPr algn="ctr"/>
                <a:r>
                  <a:rPr lang="zh-CN" altLang="en-US" sz="2000" b="1">
                    <a:latin typeface="黑体" pitchFamily="49" charset="-122"/>
                  </a:rPr>
                  <a:t>级</a:t>
                </a:r>
              </a:p>
              <a:p>
                <a:pPr algn="ctr"/>
                <a:r>
                  <a:rPr lang="zh-CN" altLang="en-US" sz="2000" b="1">
                    <a:latin typeface="黑体" pitchFamily="49" charset="-122"/>
                  </a:rPr>
                  <a:t>学</a:t>
                </a:r>
              </a:p>
              <a:p>
                <a:pPr algn="ctr"/>
                <a:r>
                  <a:rPr lang="zh-CN" altLang="en-US" sz="2000" b="1">
                    <a:latin typeface="黑体" pitchFamily="49" charset="-122"/>
                  </a:rPr>
                  <a:t>院</a:t>
                </a:r>
              </a:p>
            </p:txBody>
          </p:sp>
        </p:grpSp>
        <p:sp>
          <p:nvSpPr>
            <p:cNvPr id="19" name="AutoShape 5"/>
            <p:cNvSpPr>
              <a:spLocks noChangeArrowheads="1"/>
            </p:cNvSpPr>
            <p:nvPr/>
          </p:nvSpPr>
          <p:spPr bwMode="auto">
            <a:xfrm>
              <a:off x="1268" y="1568"/>
              <a:ext cx="1068" cy="229"/>
            </a:xfrm>
            <a:prstGeom prst="roundRect">
              <a:avLst>
                <a:gd name="adj" fmla="val 16667"/>
              </a:avLst>
            </a:prstGeom>
            <a:gradFill rotWithShape="1">
              <a:gsLst>
                <a:gs pos="0">
                  <a:schemeClr val="accent1">
                    <a:alpha val="31000"/>
                  </a:schemeClr>
                </a:gs>
                <a:gs pos="100000">
                  <a:schemeClr val="accent1">
                    <a:gamma/>
                    <a:tint val="53725"/>
                    <a:invGamma/>
                  </a:schemeClr>
                </a:gs>
              </a:gsLst>
              <a:path path="shape">
                <a:fillToRect l="50000" t="50000" r="50000" b="50000"/>
              </a:path>
            </a:gradFill>
            <a:ln w="9525">
              <a:solidFill>
                <a:schemeClr val="bg1"/>
              </a:solidFill>
              <a:round/>
              <a:headEnd/>
              <a:tailEnd/>
            </a:ln>
            <a:effectLst/>
            <a:extLst/>
          </p:spPr>
          <p:txBody>
            <a:bodyPr wrap="none" anchor="ctr"/>
            <a:lstStyle/>
            <a:p>
              <a:pPr algn="ctr">
                <a:spcBef>
                  <a:spcPct val="20000"/>
                </a:spcBef>
                <a:defRPr/>
              </a:pPr>
              <a:r>
                <a:rPr lang="zh-CN" altLang="en-US" b="1" dirty="0"/>
                <a:t>运输管理学院</a:t>
              </a:r>
              <a:endParaRPr lang="zh-CN" altLang="en-US" b="1" dirty="0">
                <a:solidFill>
                  <a:srgbClr val="003366"/>
                </a:solidFill>
              </a:endParaRPr>
            </a:p>
          </p:txBody>
        </p:sp>
        <p:sp>
          <p:nvSpPr>
            <p:cNvPr id="23" name="AutoShape 5"/>
            <p:cNvSpPr>
              <a:spLocks noChangeArrowheads="1"/>
            </p:cNvSpPr>
            <p:nvPr/>
          </p:nvSpPr>
          <p:spPr bwMode="auto">
            <a:xfrm>
              <a:off x="1211" y="3600"/>
              <a:ext cx="1341" cy="229"/>
            </a:xfrm>
            <a:prstGeom prst="roundRect">
              <a:avLst>
                <a:gd name="adj" fmla="val 16667"/>
              </a:avLst>
            </a:prstGeom>
            <a:gradFill rotWithShape="1">
              <a:gsLst>
                <a:gs pos="0">
                  <a:schemeClr val="accent1">
                    <a:alpha val="31000"/>
                  </a:schemeClr>
                </a:gs>
                <a:gs pos="100000">
                  <a:schemeClr val="accent1">
                    <a:gamma/>
                    <a:tint val="53725"/>
                    <a:invGamma/>
                  </a:schemeClr>
                </a:gs>
              </a:gsLst>
              <a:path path="shape">
                <a:fillToRect l="50000" t="50000" r="50000" b="50000"/>
              </a:path>
            </a:gradFill>
            <a:ln w="9525">
              <a:solidFill>
                <a:schemeClr val="bg1"/>
              </a:solidFill>
              <a:round/>
              <a:headEnd/>
              <a:tailEnd/>
            </a:ln>
            <a:effectLst/>
            <a:extLst/>
          </p:spPr>
          <p:txBody>
            <a:bodyPr wrap="none" anchor="ctr"/>
            <a:lstStyle/>
            <a:p>
              <a:pPr algn="ctr">
                <a:spcBef>
                  <a:spcPct val="20000"/>
                </a:spcBef>
                <a:defRPr/>
              </a:pPr>
              <a:r>
                <a:rPr lang="zh-CN" altLang="en-US" b="1" dirty="0"/>
                <a:t>软件与艺术设计学院</a:t>
              </a:r>
            </a:p>
          </p:txBody>
        </p:sp>
        <p:sp>
          <p:nvSpPr>
            <p:cNvPr id="24" name="AutoShape 5"/>
            <p:cNvSpPr>
              <a:spLocks noChangeArrowheads="1"/>
            </p:cNvSpPr>
            <p:nvPr/>
          </p:nvSpPr>
          <p:spPr bwMode="auto">
            <a:xfrm>
              <a:off x="1247" y="2840"/>
              <a:ext cx="1068" cy="229"/>
            </a:xfrm>
            <a:prstGeom prst="roundRect">
              <a:avLst>
                <a:gd name="adj" fmla="val 16667"/>
              </a:avLst>
            </a:prstGeom>
            <a:gradFill rotWithShape="1">
              <a:gsLst>
                <a:gs pos="0">
                  <a:schemeClr val="accent1">
                    <a:alpha val="31000"/>
                  </a:schemeClr>
                </a:gs>
                <a:gs pos="100000">
                  <a:schemeClr val="accent1">
                    <a:gamma/>
                    <a:tint val="53725"/>
                    <a:invGamma/>
                  </a:schemeClr>
                </a:gs>
              </a:gsLst>
              <a:path path="shape">
                <a:fillToRect l="50000" t="50000" r="50000" b="50000"/>
              </a:path>
            </a:gradFill>
            <a:ln w="9525">
              <a:solidFill>
                <a:schemeClr val="bg1"/>
              </a:solidFill>
              <a:round/>
              <a:headEnd/>
              <a:tailEnd/>
            </a:ln>
            <a:effectLst/>
            <a:extLst/>
          </p:spPr>
          <p:txBody>
            <a:bodyPr wrap="none" anchor="ctr"/>
            <a:lstStyle/>
            <a:p>
              <a:pPr algn="ctr">
                <a:spcBef>
                  <a:spcPct val="20000"/>
                </a:spcBef>
                <a:defRPr/>
              </a:pPr>
              <a:r>
                <a:rPr lang="zh-CN" altLang="en-US" b="1" dirty="0"/>
                <a:t>电力工程学院</a:t>
              </a:r>
            </a:p>
          </p:txBody>
        </p:sp>
        <p:sp>
          <p:nvSpPr>
            <p:cNvPr id="25" name="AutoShape 5"/>
            <p:cNvSpPr>
              <a:spLocks noChangeArrowheads="1"/>
            </p:cNvSpPr>
            <p:nvPr/>
          </p:nvSpPr>
          <p:spPr bwMode="auto">
            <a:xfrm>
              <a:off x="1247" y="2431"/>
              <a:ext cx="1068" cy="229"/>
            </a:xfrm>
            <a:prstGeom prst="roundRect">
              <a:avLst>
                <a:gd name="adj" fmla="val 16667"/>
              </a:avLst>
            </a:prstGeom>
            <a:gradFill rotWithShape="1">
              <a:gsLst>
                <a:gs pos="0">
                  <a:schemeClr val="accent1">
                    <a:alpha val="31000"/>
                  </a:schemeClr>
                </a:gs>
                <a:gs pos="100000">
                  <a:schemeClr val="accent1">
                    <a:gamma/>
                    <a:tint val="53725"/>
                    <a:invGamma/>
                  </a:schemeClr>
                </a:gs>
              </a:gsLst>
              <a:path path="shape">
                <a:fillToRect l="50000" t="50000" r="50000" b="50000"/>
              </a:path>
            </a:gradFill>
            <a:ln w="9525">
              <a:solidFill>
                <a:schemeClr val="bg1"/>
              </a:solidFill>
              <a:round/>
              <a:headEnd/>
              <a:tailEnd/>
            </a:ln>
            <a:effectLst/>
            <a:extLst/>
          </p:spPr>
          <p:txBody>
            <a:bodyPr wrap="none" anchor="ctr"/>
            <a:lstStyle/>
            <a:p>
              <a:pPr algn="ctr">
                <a:spcBef>
                  <a:spcPct val="20000"/>
                </a:spcBef>
                <a:defRPr/>
              </a:pPr>
              <a:r>
                <a:rPr lang="zh-CN" altLang="en-US" b="1" dirty="0"/>
                <a:t>机车车辆学院</a:t>
              </a:r>
              <a:endParaRPr lang="zh-CN" altLang="en-US" b="1" dirty="0">
                <a:solidFill>
                  <a:srgbClr val="003366"/>
                </a:solidFill>
              </a:endParaRPr>
            </a:p>
          </p:txBody>
        </p:sp>
        <p:sp>
          <p:nvSpPr>
            <p:cNvPr id="26" name="AutoShape 5"/>
            <p:cNvSpPr>
              <a:spLocks noChangeArrowheads="1"/>
            </p:cNvSpPr>
            <p:nvPr/>
          </p:nvSpPr>
          <p:spPr bwMode="auto">
            <a:xfrm>
              <a:off x="1247" y="2000"/>
              <a:ext cx="1068" cy="229"/>
            </a:xfrm>
            <a:prstGeom prst="roundRect">
              <a:avLst>
                <a:gd name="adj" fmla="val 16667"/>
              </a:avLst>
            </a:prstGeom>
            <a:gradFill rotWithShape="1">
              <a:gsLst>
                <a:gs pos="0">
                  <a:schemeClr val="accent1">
                    <a:alpha val="31000"/>
                  </a:schemeClr>
                </a:gs>
                <a:gs pos="100000">
                  <a:schemeClr val="accent1">
                    <a:gamma/>
                    <a:tint val="53725"/>
                    <a:invGamma/>
                  </a:schemeClr>
                </a:gs>
              </a:gsLst>
              <a:path path="shape">
                <a:fillToRect l="50000" t="50000" r="50000" b="50000"/>
              </a:path>
            </a:gradFill>
            <a:ln w="9525">
              <a:solidFill>
                <a:schemeClr val="bg1"/>
              </a:solidFill>
              <a:round/>
              <a:headEnd/>
              <a:tailEnd/>
            </a:ln>
            <a:effectLst/>
            <a:extLst/>
          </p:spPr>
          <p:txBody>
            <a:bodyPr wrap="none" anchor="ctr"/>
            <a:lstStyle/>
            <a:p>
              <a:pPr algn="ctr">
                <a:spcBef>
                  <a:spcPct val="20000"/>
                </a:spcBef>
                <a:defRPr/>
              </a:pPr>
              <a:r>
                <a:rPr lang="zh-CN" altLang="en-US" b="1" dirty="0"/>
                <a:t>通信信号学院</a:t>
              </a:r>
            </a:p>
          </p:txBody>
        </p:sp>
        <p:sp>
          <p:nvSpPr>
            <p:cNvPr id="20521" name="Line 43"/>
            <p:cNvSpPr>
              <a:spLocks noChangeShapeType="1"/>
            </p:cNvSpPr>
            <p:nvPr/>
          </p:nvSpPr>
          <p:spPr bwMode="auto">
            <a:xfrm>
              <a:off x="1045" y="1694"/>
              <a:ext cx="19" cy="2050"/>
            </a:xfrm>
            <a:prstGeom prst="line">
              <a:avLst/>
            </a:prstGeom>
            <a:noFill/>
            <a:ln w="9525" cap="rnd">
              <a:solidFill>
                <a:srgbClr val="33CCCC"/>
              </a:solidFill>
              <a:prstDash val="sysDot"/>
              <a:round/>
              <a:headEnd/>
              <a:tailEnd/>
            </a:ln>
          </p:spPr>
          <p:txBody>
            <a:bodyPr/>
            <a:lstStyle/>
            <a:p>
              <a:endParaRPr lang="zh-CN" altLang="en-US"/>
            </a:p>
          </p:txBody>
        </p:sp>
        <p:sp>
          <p:nvSpPr>
            <p:cNvPr id="20522" name="Line 52"/>
            <p:cNvSpPr>
              <a:spLocks noChangeShapeType="1"/>
            </p:cNvSpPr>
            <p:nvPr/>
          </p:nvSpPr>
          <p:spPr bwMode="auto">
            <a:xfrm>
              <a:off x="1064" y="3744"/>
              <a:ext cx="181" cy="0"/>
            </a:xfrm>
            <a:prstGeom prst="line">
              <a:avLst/>
            </a:prstGeom>
            <a:noFill/>
            <a:ln w="9525">
              <a:solidFill>
                <a:srgbClr val="33CCFF"/>
              </a:solidFill>
              <a:prstDash val="dash"/>
              <a:round/>
              <a:headEnd/>
              <a:tailEnd type="triangle" w="med" len="med"/>
            </a:ln>
          </p:spPr>
          <p:txBody>
            <a:bodyPr/>
            <a:lstStyle/>
            <a:p>
              <a:endParaRPr lang="zh-CN" altLang="en-US"/>
            </a:p>
          </p:txBody>
        </p:sp>
        <p:sp>
          <p:nvSpPr>
            <p:cNvPr id="20523" name="Line 43"/>
            <p:cNvSpPr>
              <a:spLocks noChangeShapeType="1"/>
            </p:cNvSpPr>
            <p:nvPr/>
          </p:nvSpPr>
          <p:spPr bwMode="auto">
            <a:xfrm>
              <a:off x="1062" y="1728"/>
              <a:ext cx="19" cy="2050"/>
            </a:xfrm>
            <a:prstGeom prst="line">
              <a:avLst/>
            </a:prstGeom>
            <a:noFill/>
            <a:ln w="9525" cap="rnd">
              <a:solidFill>
                <a:srgbClr val="33CCCC"/>
              </a:solidFill>
              <a:prstDash val="sysDot"/>
              <a:round/>
              <a:headEnd/>
              <a:tailEnd/>
            </a:ln>
          </p:spPr>
          <p:txBody>
            <a:bodyPr/>
            <a:lstStyle/>
            <a:p>
              <a:endParaRPr lang="zh-CN" altLang="en-US"/>
            </a:p>
          </p:txBody>
        </p:sp>
        <p:sp>
          <p:nvSpPr>
            <p:cNvPr id="30" name="AutoShape 5"/>
            <p:cNvSpPr>
              <a:spLocks noChangeArrowheads="1"/>
            </p:cNvSpPr>
            <p:nvPr/>
          </p:nvSpPr>
          <p:spPr bwMode="auto">
            <a:xfrm>
              <a:off x="1208" y="3264"/>
              <a:ext cx="1068" cy="229"/>
            </a:xfrm>
            <a:prstGeom prst="roundRect">
              <a:avLst>
                <a:gd name="adj" fmla="val 16667"/>
              </a:avLst>
            </a:prstGeom>
            <a:gradFill rotWithShape="1">
              <a:gsLst>
                <a:gs pos="0">
                  <a:schemeClr val="accent1">
                    <a:alpha val="31000"/>
                  </a:schemeClr>
                </a:gs>
                <a:gs pos="100000">
                  <a:schemeClr val="accent1">
                    <a:gamma/>
                    <a:tint val="53725"/>
                    <a:invGamma/>
                  </a:schemeClr>
                </a:gs>
              </a:gsLst>
              <a:path path="shape">
                <a:fillToRect l="50000" t="50000" r="50000" b="50000"/>
              </a:path>
            </a:gradFill>
            <a:ln w="9525">
              <a:solidFill>
                <a:schemeClr val="bg1"/>
              </a:solidFill>
              <a:round/>
              <a:headEnd/>
              <a:tailEnd/>
            </a:ln>
            <a:effectLst/>
            <a:extLst/>
          </p:spPr>
          <p:txBody>
            <a:bodyPr wrap="none" anchor="ctr"/>
            <a:lstStyle/>
            <a:p>
              <a:pPr algn="ctr">
                <a:spcBef>
                  <a:spcPct val="20000"/>
                </a:spcBef>
                <a:defRPr/>
              </a:pPr>
              <a:r>
                <a:rPr lang="zh-CN" altLang="en-US" b="1" dirty="0"/>
                <a:t>经贸学院</a:t>
              </a:r>
            </a:p>
          </p:txBody>
        </p:sp>
      </p:grpSp>
      <p:grpSp>
        <p:nvGrpSpPr>
          <p:cNvPr id="20486" name="Group 66"/>
          <p:cNvGrpSpPr>
            <a:grpSpLocks/>
          </p:cNvGrpSpPr>
          <p:nvPr/>
        </p:nvGrpSpPr>
        <p:grpSpPr bwMode="auto">
          <a:xfrm>
            <a:off x="4787900" y="1481138"/>
            <a:ext cx="3101975" cy="2379662"/>
            <a:chOff x="3137" y="799"/>
            <a:chExt cx="1954" cy="1499"/>
          </a:xfrm>
        </p:grpSpPr>
        <p:sp>
          <p:nvSpPr>
            <p:cNvPr id="20497" name="Line 61"/>
            <p:cNvSpPr>
              <a:spLocks noChangeShapeType="1"/>
            </p:cNvSpPr>
            <p:nvPr/>
          </p:nvSpPr>
          <p:spPr bwMode="auto">
            <a:xfrm>
              <a:off x="3817" y="935"/>
              <a:ext cx="181" cy="0"/>
            </a:xfrm>
            <a:prstGeom prst="line">
              <a:avLst/>
            </a:prstGeom>
            <a:noFill/>
            <a:ln w="9525">
              <a:solidFill>
                <a:srgbClr val="FF9900"/>
              </a:solidFill>
              <a:prstDash val="dash"/>
              <a:round/>
              <a:headEnd/>
              <a:tailEnd type="triangle" w="med" len="med"/>
            </a:ln>
          </p:spPr>
          <p:txBody>
            <a:bodyPr/>
            <a:lstStyle/>
            <a:p>
              <a:endParaRPr lang="zh-CN" altLang="en-US"/>
            </a:p>
          </p:txBody>
        </p:sp>
        <p:sp>
          <p:nvSpPr>
            <p:cNvPr id="20498" name="Line 62"/>
            <p:cNvSpPr>
              <a:spLocks noChangeShapeType="1"/>
            </p:cNvSpPr>
            <p:nvPr/>
          </p:nvSpPr>
          <p:spPr bwMode="auto">
            <a:xfrm>
              <a:off x="3817" y="1344"/>
              <a:ext cx="181" cy="0"/>
            </a:xfrm>
            <a:prstGeom prst="line">
              <a:avLst/>
            </a:prstGeom>
            <a:noFill/>
            <a:ln w="9525">
              <a:solidFill>
                <a:srgbClr val="FF9900"/>
              </a:solidFill>
              <a:prstDash val="dash"/>
              <a:round/>
              <a:headEnd/>
              <a:tailEnd type="triangle" w="med" len="med"/>
            </a:ln>
          </p:spPr>
          <p:txBody>
            <a:bodyPr/>
            <a:lstStyle/>
            <a:p>
              <a:endParaRPr lang="zh-CN" altLang="en-US"/>
            </a:p>
          </p:txBody>
        </p:sp>
        <p:sp>
          <p:nvSpPr>
            <p:cNvPr id="20499" name="Line 63"/>
            <p:cNvSpPr>
              <a:spLocks noChangeShapeType="1"/>
            </p:cNvSpPr>
            <p:nvPr/>
          </p:nvSpPr>
          <p:spPr bwMode="auto">
            <a:xfrm>
              <a:off x="3825" y="1788"/>
              <a:ext cx="181" cy="0"/>
            </a:xfrm>
            <a:prstGeom prst="line">
              <a:avLst/>
            </a:prstGeom>
            <a:noFill/>
            <a:ln w="9525">
              <a:solidFill>
                <a:srgbClr val="FF9900"/>
              </a:solidFill>
              <a:prstDash val="dash"/>
              <a:round/>
              <a:headEnd/>
              <a:tailEnd type="triangle" w="med" len="med"/>
            </a:ln>
          </p:spPr>
          <p:txBody>
            <a:bodyPr/>
            <a:lstStyle/>
            <a:p>
              <a:endParaRPr lang="zh-CN" altLang="en-US"/>
            </a:p>
          </p:txBody>
        </p:sp>
        <p:sp>
          <p:nvSpPr>
            <p:cNvPr id="20500" name="Line 64"/>
            <p:cNvSpPr>
              <a:spLocks noChangeShapeType="1"/>
            </p:cNvSpPr>
            <p:nvPr/>
          </p:nvSpPr>
          <p:spPr bwMode="auto">
            <a:xfrm>
              <a:off x="3817" y="2167"/>
              <a:ext cx="181" cy="0"/>
            </a:xfrm>
            <a:prstGeom prst="line">
              <a:avLst/>
            </a:prstGeom>
            <a:noFill/>
            <a:ln w="9525">
              <a:solidFill>
                <a:srgbClr val="FF9900"/>
              </a:solidFill>
              <a:prstDash val="dash"/>
              <a:round/>
              <a:headEnd/>
              <a:tailEnd type="triangle" w="med" len="med"/>
            </a:ln>
          </p:spPr>
          <p:txBody>
            <a:bodyPr/>
            <a:lstStyle/>
            <a:p>
              <a:endParaRPr lang="zh-CN" altLang="en-US"/>
            </a:p>
          </p:txBody>
        </p:sp>
        <p:grpSp>
          <p:nvGrpSpPr>
            <p:cNvPr id="20501" name="Group 35"/>
            <p:cNvGrpSpPr>
              <a:grpSpLocks/>
            </p:cNvGrpSpPr>
            <p:nvPr/>
          </p:nvGrpSpPr>
          <p:grpSpPr bwMode="auto">
            <a:xfrm>
              <a:off x="3137" y="959"/>
              <a:ext cx="400" cy="1208"/>
              <a:chOff x="3061" y="1452"/>
              <a:chExt cx="400" cy="1208"/>
            </a:xfrm>
          </p:grpSpPr>
          <p:sp>
            <p:nvSpPr>
              <p:cNvPr id="20508" name="AutoShape 1893"/>
              <p:cNvSpPr>
                <a:spLocks noChangeArrowheads="1"/>
              </p:cNvSpPr>
              <p:nvPr/>
            </p:nvSpPr>
            <p:spPr bwMode="auto">
              <a:xfrm>
                <a:off x="3061" y="1452"/>
                <a:ext cx="400" cy="1208"/>
              </a:xfrm>
              <a:prstGeom prst="roundRect">
                <a:avLst>
                  <a:gd name="adj" fmla="val 16667"/>
                </a:avLst>
              </a:prstGeom>
              <a:gradFill rotWithShape="1">
                <a:gsLst>
                  <a:gs pos="0">
                    <a:srgbClr val="FFCC00"/>
                  </a:gs>
                  <a:gs pos="100000">
                    <a:srgbClr val="FF6600"/>
                  </a:gs>
                </a:gsLst>
                <a:lin ang="5400000" scaled="1"/>
              </a:gradFill>
              <a:ln w="9525">
                <a:noFill/>
                <a:round/>
                <a:headEnd/>
                <a:tailEnd/>
              </a:ln>
            </p:spPr>
            <p:txBody>
              <a:bodyPr wrap="none" anchor="ctr"/>
              <a:lstStyle/>
              <a:p>
                <a:pPr algn="ctr" latinLnBrk="1"/>
                <a:endParaRPr lang="zh-CN" altLang="en-US" sz="1600" b="1">
                  <a:latin typeface="黑体" pitchFamily="49" charset="-122"/>
                </a:endParaRPr>
              </a:p>
            </p:txBody>
          </p:sp>
          <p:sp>
            <p:nvSpPr>
              <p:cNvPr id="20509" name="Rectangle 49"/>
              <p:cNvSpPr>
                <a:spLocks noChangeArrowheads="1"/>
              </p:cNvSpPr>
              <p:nvPr/>
            </p:nvSpPr>
            <p:spPr bwMode="auto">
              <a:xfrm>
                <a:off x="3107" y="1550"/>
                <a:ext cx="309" cy="1018"/>
              </a:xfrm>
              <a:prstGeom prst="rect">
                <a:avLst/>
              </a:prstGeom>
              <a:noFill/>
              <a:ln w="9525">
                <a:noFill/>
                <a:miter lim="800000"/>
                <a:headEnd/>
                <a:tailEnd/>
              </a:ln>
            </p:spPr>
            <p:txBody>
              <a:bodyPr>
                <a:spAutoFit/>
              </a:bodyPr>
              <a:lstStyle/>
              <a:p>
                <a:pPr algn="ctr"/>
                <a:r>
                  <a:rPr lang="en-US" altLang="zh-CN" sz="2000" b="1">
                    <a:latin typeface="黑体" pitchFamily="49" charset="-122"/>
                  </a:rPr>
                  <a:t>4</a:t>
                </a:r>
              </a:p>
              <a:p>
                <a:pPr algn="ctr"/>
                <a:r>
                  <a:rPr lang="zh-CN" altLang="en-US" sz="2000" b="1">
                    <a:latin typeface="黑体" pitchFamily="49" charset="-122"/>
                  </a:rPr>
                  <a:t>个</a:t>
                </a:r>
              </a:p>
              <a:p>
                <a:pPr algn="ctr"/>
                <a:r>
                  <a:rPr lang="zh-CN" altLang="en-US" sz="2000" b="1">
                    <a:latin typeface="黑体" pitchFamily="49" charset="-122"/>
                  </a:rPr>
                  <a:t>教</a:t>
                </a:r>
              </a:p>
              <a:p>
                <a:pPr algn="ctr"/>
                <a:r>
                  <a:rPr lang="zh-CN" altLang="en-US" sz="2000" b="1">
                    <a:latin typeface="黑体" pitchFamily="49" charset="-122"/>
                  </a:rPr>
                  <a:t>学</a:t>
                </a:r>
              </a:p>
              <a:p>
                <a:pPr algn="ctr"/>
                <a:r>
                  <a:rPr lang="zh-CN" altLang="en-US" sz="2000" b="1">
                    <a:latin typeface="黑体" pitchFamily="49" charset="-122"/>
                  </a:rPr>
                  <a:t>部</a:t>
                </a:r>
              </a:p>
            </p:txBody>
          </p:sp>
        </p:grpSp>
        <p:sp>
          <p:nvSpPr>
            <p:cNvPr id="39" name="AutoShape 5"/>
            <p:cNvSpPr>
              <a:spLocks noChangeArrowheads="1"/>
            </p:cNvSpPr>
            <p:nvPr/>
          </p:nvSpPr>
          <p:spPr bwMode="auto">
            <a:xfrm>
              <a:off x="4014" y="1661"/>
              <a:ext cx="1077" cy="229"/>
            </a:xfrm>
            <a:prstGeom prst="roundRect">
              <a:avLst>
                <a:gd name="adj" fmla="val 16667"/>
              </a:avLst>
            </a:prstGeom>
            <a:gradFill rotWithShape="1">
              <a:gsLst>
                <a:gs pos="0">
                  <a:schemeClr val="accent1">
                    <a:alpha val="31000"/>
                  </a:schemeClr>
                </a:gs>
                <a:gs pos="100000">
                  <a:schemeClr val="accent1">
                    <a:gamma/>
                    <a:tint val="53725"/>
                    <a:invGamma/>
                  </a:schemeClr>
                </a:gs>
              </a:gsLst>
              <a:path path="shape">
                <a:fillToRect l="50000" t="50000" r="50000" b="50000"/>
              </a:path>
            </a:gradFill>
            <a:ln w="9525">
              <a:solidFill>
                <a:schemeClr val="bg1"/>
              </a:solidFill>
              <a:round/>
              <a:headEnd/>
              <a:tailEnd/>
            </a:ln>
            <a:effectLst/>
            <a:extLst/>
          </p:spPr>
          <p:txBody>
            <a:bodyPr wrap="none" anchor="ctr"/>
            <a:lstStyle/>
            <a:p>
              <a:pPr algn="ctr">
                <a:lnSpc>
                  <a:spcPct val="110000"/>
                </a:lnSpc>
                <a:defRPr/>
              </a:pPr>
              <a:r>
                <a:rPr lang="zh-CN" altLang="en-US" b="1" dirty="0"/>
                <a:t>大学外语教学部</a:t>
              </a:r>
            </a:p>
          </p:txBody>
        </p:sp>
        <p:sp>
          <p:nvSpPr>
            <p:cNvPr id="40" name="AutoShape 5"/>
            <p:cNvSpPr>
              <a:spLocks noChangeArrowheads="1"/>
            </p:cNvSpPr>
            <p:nvPr/>
          </p:nvSpPr>
          <p:spPr bwMode="auto">
            <a:xfrm>
              <a:off x="4014" y="2069"/>
              <a:ext cx="1077" cy="229"/>
            </a:xfrm>
            <a:prstGeom prst="roundRect">
              <a:avLst>
                <a:gd name="adj" fmla="val 16667"/>
              </a:avLst>
            </a:prstGeom>
            <a:gradFill rotWithShape="1">
              <a:gsLst>
                <a:gs pos="0">
                  <a:schemeClr val="accent1">
                    <a:alpha val="31000"/>
                  </a:schemeClr>
                </a:gs>
                <a:gs pos="100000">
                  <a:schemeClr val="accent1">
                    <a:gamma/>
                    <a:tint val="53725"/>
                    <a:invGamma/>
                  </a:schemeClr>
                </a:gs>
              </a:gsLst>
              <a:path path="shape">
                <a:fillToRect l="50000" t="50000" r="50000" b="50000"/>
              </a:path>
            </a:gradFill>
            <a:ln w="9525">
              <a:solidFill>
                <a:schemeClr val="bg1"/>
              </a:solidFill>
              <a:round/>
              <a:headEnd/>
              <a:tailEnd/>
            </a:ln>
            <a:effectLst/>
            <a:extLst/>
          </p:spPr>
          <p:txBody>
            <a:bodyPr wrap="none" anchor="ctr"/>
            <a:lstStyle/>
            <a:p>
              <a:pPr algn="ctr">
                <a:lnSpc>
                  <a:spcPct val="110000"/>
                </a:lnSpc>
                <a:defRPr/>
              </a:pPr>
              <a:r>
                <a:rPr lang="zh-CN" altLang="en-US" b="1"/>
                <a:t>体育教学部</a:t>
              </a:r>
            </a:p>
          </p:txBody>
        </p:sp>
        <p:sp>
          <p:nvSpPr>
            <p:cNvPr id="41" name="AutoShape 5"/>
            <p:cNvSpPr>
              <a:spLocks noChangeArrowheads="1"/>
            </p:cNvSpPr>
            <p:nvPr/>
          </p:nvSpPr>
          <p:spPr bwMode="auto">
            <a:xfrm>
              <a:off x="4014" y="1207"/>
              <a:ext cx="1077" cy="229"/>
            </a:xfrm>
            <a:prstGeom prst="roundRect">
              <a:avLst>
                <a:gd name="adj" fmla="val 16667"/>
              </a:avLst>
            </a:prstGeom>
            <a:gradFill rotWithShape="1">
              <a:gsLst>
                <a:gs pos="0">
                  <a:schemeClr val="accent1">
                    <a:alpha val="31000"/>
                  </a:schemeClr>
                </a:gs>
                <a:gs pos="100000">
                  <a:schemeClr val="accent1">
                    <a:gamma/>
                    <a:tint val="53725"/>
                    <a:invGamma/>
                  </a:schemeClr>
                </a:gs>
              </a:gsLst>
              <a:path path="shape">
                <a:fillToRect l="50000" t="50000" r="50000" b="50000"/>
              </a:path>
            </a:gradFill>
            <a:ln w="9525">
              <a:solidFill>
                <a:schemeClr val="bg1"/>
              </a:solidFill>
              <a:round/>
              <a:headEnd/>
              <a:tailEnd/>
            </a:ln>
            <a:effectLst/>
            <a:extLst/>
          </p:spPr>
          <p:txBody>
            <a:bodyPr wrap="none" anchor="ctr"/>
            <a:lstStyle/>
            <a:p>
              <a:pPr algn="ctr">
                <a:lnSpc>
                  <a:spcPct val="110000"/>
                </a:lnSpc>
                <a:defRPr/>
              </a:pPr>
              <a:r>
                <a:rPr lang="zh-CN" altLang="en-US" b="1"/>
                <a:t>思政理论教学部</a:t>
              </a:r>
            </a:p>
          </p:txBody>
        </p:sp>
        <p:sp>
          <p:nvSpPr>
            <p:cNvPr id="42" name="AutoShape 5"/>
            <p:cNvSpPr>
              <a:spLocks noChangeArrowheads="1"/>
            </p:cNvSpPr>
            <p:nvPr/>
          </p:nvSpPr>
          <p:spPr bwMode="auto">
            <a:xfrm>
              <a:off x="4014" y="799"/>
              <a:ext cx="1077" cy="229"/>
            </a:xfrm>
            <a:prstGeom prst="roundRect">
              <a:avLst>
                <a:gd name="adj" fmla="val 16667"/>
              </a:avLst>
            </a:prstGeom>
            <a:gradFill rotWithShape="1">
              <a:gsLst>
                <a:gs pos="0">
                  <a:schemeClr val="accent1">
                    <a:alpha val="31000"/>
                  </a:schemeClr>
                </a:gs>
                <a:gs pos="100000">
                  <a:schemeClr val="accent1">
                    <a:gamma/>
                    <a:tint val="53725"/>
                    <a:invGamma/>
                  </a:schemeClr>
                </a:gs>
              </a:gsLst>
              <a:path path="shape">
                <a:fillToRect l="50000" t="50000" r="50000" b="50000"/>
              </a:path>
            </a:gradFill>
            <a:ln w="9525">
              <a:solidFill>
                <a:schemeClr val="bg1"/>
              </a:solidFill>
              <a:round/>
              <a:headEnd/>
              <a:tailEnd/>
            </a:ln>
            <a:effectLst/>
            <a:extLst/>
          </p:spPr>
          <p:txBody>
            <a:bodyPr wrap="none" anchor="ctr"/>
            <a:lstStyle/>
            <a:p>
              <a:pPr algn="ctr">
                <a:lnSpc>
                  <a:spcPct val="110000"/>
                </a:lnSpc>
                <a:defRPr/>
              </a:pPr>
              <a:r>
                <a:rPr lang="zh-CN" altLang="en-US" b="1"/>
                <a:t>社科教学部</a:t>
              </a:r>
            </a:p>
          </p:txBody>
        </p:sp>
        <p:sp>
          <p:nvSpPr>
            <p:cNvPr id="20506" name="Line 48"/>
            <p:cNvSpPr>
              <a:spLocks noChangeShapeType="1"/>
            </p:cNvSpPr>
            <p:nvPr/>
          </p:nvSpPr>
          <p:spPr bwMode="auto">
            <a:xfrm flipH="1">
              <a:off x="3817" y="952"/>
              <a:ext cx="0" cy="1208"/>
            </a:xfrm>
            <a:prstGeom prst="line">
              <a:avLst/>
            </a:prstGeom>
            <a:noFill/>
            <a:ln w="9525" cap="rnd">
              <a:solidFill>
                <a:srgbClr val="FF6600"/>
              </a:solidFill>
              <a:prstDash val="sysDot"/>
              <a:round/>
              <a:headEnd/>
              <a:tailEnd/>
            </a:ln>
          </p:spPr>
          <p:txBody>
            <a:bodyPr/>
            <a:lstStyle/>
            <a:p>
              <a:endParaRPr lang="zh-CN" altLang="en-US"/>
            </a:p>
          </p:txBody>
        </p:sp>
        <p:sp>
          <p:nvSpPr>
            <p:cNvPr id="20507" name="Line 49"/>
            <p:cNvSpPr>
              <a:spLocks noChangeShapeType="1"/>
            </p:cNvSpPr>
            <p:nvPr/>
          </p:nvSpPr>
          <p:spPr bwMode="auto">
            <a:xfrm>
              <a:off x="3545" y="1568"/>
              <a:ext cx="272" cy="0"/>
            </a:xfrm>
            <a:prstGeom prst="line">
              <a:avLst/>
            </a:prstGeom>
            <a:noFill/>
            <a:ln w="9525" cap="rnd">
              <a:solidFill>
                <a:srgbClr val="FF6600"/>
              </a:solidFill>
              <a:prstDash val="sysDot"/>
              <a:round/>
              <a:headEnd/>
              <a:tailEnd/>
            </a:ln>
          </p:spPr>
          <p:txBody>
            <a:bodyPr/>
            <a:lstStyle/>
            <a:p>
              <a:endParaRPr lang="zh-CN" altLang="en-US"/>
            </a:p>
          </p:txBody>
        </p:sp>
      </p:grpSp>
      <p:grpSp>
        <p:nvGrpSpPr>
          <p:cNvPr id="20487" name="Group 36"/>
          <p:cNvGrpSpPr>
            <a:grpSpLocks/>
          </p:cNvGrpSpPr>
          <p:nvPr/>
        </p:nvGrpSpPr>
        <p:grpSpPr bwMode="auto">
          <a:xfrm>
            <a:off x="4800600" y="3886200"/>
            <a:ext cx="647700" cy="2103438"/>
            <a:chOff x="3345" y="2922"/>
            <a:chExt cx="408" cy="1325"/>
          </a:xfrm>
        </p:grpSpPr>
        <p:sp>
          <p:nvSpPr>
            <p:cNvPr id="20495" name="AutoShape 1898"/>
            <p:cNvSpPr>
              <a:spLocks noChangeArrowheads="1"/>
            </p:cNvSpPr>
            <p:nvPr/>
          </p:nvSpPr>
          <p:spPr bwMode="auto">
            <a:xfrm>
              <a:off x="3345" y="2922"/>
              <a:ext cx="408" cy="1325"/>
            </a:xfrm>
            <a:prstGeom prst="roundRect">
              <a:avLst>
                <a:gd name="adj" fmla="val 16667"/>
              </a:avLst>
            </a:prstGeom>
            <a:gradFill rotWithShape="1">
              <a:gsLst>
                <a:gs pos="0">
                  <a:schemeClr val="folHlink"/>
                </a:gs>
                <a:gs pos="100000">
                  <a:srgbClr val="009900"/>
                </a:gs>
              </a:gsLst>
              <a:lin ang="5400000" scaled="1"/>
            </a:gradFill>
            <a:ln w="9525">
              <a:noFill/>
              <a:round/>
              <a:headEnd/>
              <a:tailEnd/>
            </a:ln>
          </p:spPr>
          <p:txBody>
            <a:bodyPr wrap="none" anchor="ctr"/>
            <a:lstStyle/>
            <a:p>
              <a:pPr algn="r" latinLnBrk="1"/>
              <a:endParaRPr lang="zh-CN" altLang="en-US" sz="800">
                <a:latin typeface="Dotum" pitchFamily="34" charset="-127"/>
                <a:ea typeface="Dotum" pitchFamily="34" charset="-127"/>
              </a:endParaRPr>
            </a:p>
          </p:txBody>
        </p:sp>
        <p:sp>
          <p:nvSpPr>
            <p:cNvPr id="20496" name="Rectangle 67"/>
            <p:cNvSpPr>
              <a:spLocks noChangeArrowheads="1"/>
            </p:cNvSpPr>
            <p:nvPr/>
          </p:nvSpPr>
          <p:spPr bwMode="auto">
            <a:xfrm>
              <a:off x="3441" y="3162"/>
              <a:ext cx="258" cy="834"/>
            </a:xfrm>
            <a:prstGeom prst="rect">
              <a:avLst/>
            </a:prstGeom>
            <a:noFill/>
            <a:ln w="9525">
              <a:noFill/>
              <a:miter lim="800000"/>
              <a:headEnd/>
              <a:tailEnd/>
            </a:ln>
          </p:spPr>
          <p:txBody>
            <a:bodyPr>
              <a:spAutoFit/>
            </a:bodyPr>
            <a:lstStyle/>
            <a:p>
              <a:pPr algn="ctr"/>
              <a:r>
                <a:rPr lang="en-US" altLang="zh-CN" sz="2000" b="1">
                  <a:latin typeface="黑体" pitchFamily="49" charset="-122"/>
                </a:rPr>
                <a:t>2</a:t>
              </a:r>
            </a:p>
            <a:p>
              <a:pPr algn="ctr"/>
              <a:r>
                <a:rPr lang="zh-CN" altLang="en-US" sz="2000" b="1">
                  <a:latin typeface="黑体" pitchFamily="49" charset="-122"/>
                </a:rPr>
                <a:t>个</a:t>
              </a:r>
            </a:p>
            <a:p>
              <a:pPr algn="ctr"/>
              <a:r>
                <a:rPr lang="zh-CN" altLang="en-US" sz="2000" b="1">
                  <a:latin typeface="黑体" pitchFamily="49" charset="-122"/>
                </a:rPr>
                <a:t>中心</a:t>
              </a:r>
            </a:p>
          </p:txBody>
        </p:sp>
      </p:grpSp>
      <p:grpSp>
        <p:nvGrpSpPr>
          <p:cNvPr id="20488" name="Group 71"/>
          <p:cNvGrpSpPr>
            <a:grpSpLocks/>
          </p:cNvGrpSpPr>
          <p:nvPr/>
        </p:nvGrpSpPr>
        <p:grpSpPr bwMode="auto">
          <a:xfrm>
            <a:off x="5410200" y="4267200"/>
            <a:ext cx="3251200" cy="1155700"/>
            <a:chOff x="3424" y="3012"/>
            <a:chExt cx="2048" cy="728"/>
          </a:xfrm>
        </p:grpSpPr>
        <p:sp>
          <p:nvSpPr>
            <p:cNvPr id="20490" name="Line 65"/>
            <p:cNvSpPr>
              <a:spLocks noChangeShapeType="1"/>
            </p:cNvSpPr>
            <p:nvPr/>
          </p:nvSpPr>
          <p:spPr bwMode="auto">
            <a:xfrm>
              <a:off x="3711" y="3012"/>
              <a:ext cx="181" cy="0"/>
            </a:xfrm>
            <a:prstGeom prst="line">
              <a:avLst/>
            </a:prstGeom>
            <a:noFill/>
            <a:ln w="9525">
              <a:solidFill>
                <a:srgbClr val="008000"/>
              </a:solidFill>
              <a:prstDash val="dash"/>
              <a:round/>
              <a:headEnd/>
              <a:tailEnd type="triangle" w="med" len="med"/>
            </a:ln>
          </p:spPr>
          <p:txBody>
            <a:bodyPr/>
            <a:lstStyle/>
            <a:p>
              <a:endParaRPr lang="zh-CN" altLang="en-US"/>
            </a:p>
          </p:txBody>
        </p:sp>
        <p:sp>
          <p:nvSpPr>
            <p:cNvPr id="20491" name="Line 66"/>
            <p:cNvSpPr>
              <a:spLocks noChangeShapeType="1"/>
            </p:cNvSpPr>
            <p:nvPr/>
          </p:nvSpPr>
          <p:spPr bwMode="auto">
            <a:xfrm>
              <a:off x="3711" y="3647"/>
              <a:ext cx="181" cy="0"/>
            </a:xfrm>
            <a:prstGeom prst="line">
              <a:avLst/>
            </a:prstGeom>
            <a:noFill/>
            <a:ln w="9525">
              <a:solidFill>
                <a:srgbClr val="008000"/>
              </a:solidFill>
              <a:prstDash val="dash"/>
              <a:round/>
              <a:headEnd/>
              <a:tailEnd type="triangle" w="med" len="med"/>
            </a:ln>
          </p:spPr>
          <p:txBody>
            <a:bodyPr/>
            <a:lstStyle/>
            <a:p>
              <a:endParaRPr lang="zh-CN" altLang="en-US"/>
            </a:p>
          </p:txBody>
        </p:sp>
        <p:sp>
          <p:nvSpPr>
            <p:cNvPr id="53" name="AutoShape 5"/>
            <p:cNvSpPr>
              <a:spLocks noChangeArrowheads="1"/>
            </p:cNvSpPr>
            <p:nvPr/>
          </p:nvSpPr>
          <p:spPr bwMode="auto">
            <a:xfrm>
              <a:off x="3938" y="3511"/>
              <a:ext cx="1534" cy="229"/>
            </a:xfrm>
            <a:prstGeom prst="roundRect">
              <a:avLst>
                <a:gd name="adj" fmla="val 16667"/>
              </a:avLst>
            </a:prstGeom>
            <a:gradFill rotWithShape="1">
              <a:gsLst>
                <a:gs pos="0">
                  <a:schemeClr val="accent1">
                    <a:alpha val="31000"/>
                  </a:schemeClr>
                </a:gs>
                <a:gs pos="100000">
                  <a:schemeClr val="accent1">
                    <a:gamma/>
                    <a:tint val="53725"/>
                    <a:invGamma/>
                  </a:schemeClr>
                </a:gs>
              </a:gsLst>
              <a:path path="shape">
                <a:fillToRect l="50000" t="50000" r="50000" b="50000"/>
              </a:path>
            </a:gradFill>
            <a:ln w="9525">
              <a:solidFill>
                <a:schemeClr val="bg1"/>
              </a:solidFill>
              <a:round/>
              <a:headEnd/>
              <a:tailEnd/>
            </a:ln>
            <a:effectLst/>
            <a:extLst/>
          </p:spPr>
          <p:txBody>
            <a:bodyPr wrap="none" anchor="ctr"/>
            <a:lstStyle/>
            <a:p>
              <a:pPr algn="ctr">
                <a:lnSpc>
                  <a:spcPct val="110000"/>
                </a:lnSpc>
                <a:defRPr/>
              </a:pPr>
              <a:r>
                <a:rPr lang="zh-CN" altLang="en-US" b="1" dirty="0"/>
                <a:t>工程实践与创新教学中心</a:t>
              </a:r>
            </a:p>
          </p:txBody>
        </p:sp>
        <p:sp>
          <p:nvSpPr>
            <p:cNvPr id="20493" name="Line 68"/>
            <p:cNvSpPr>
              <a:spLocks noChangeShapeType="1"/>
            </p:cNvSpPr>
            <p:nvPr/>
          </p:nvSpPr>
          <p:spPr bwMode="auto">
            <a:xfrm>
              <a:off x="3704" y="3012"/>
              <a:ext cx="7" cy="635"/>
            </a:xfrm>
            <a:prstGeom prst="line">
              <a:avLst/>
            </a:prstGeom>
            <a:noFill/>
            <a:ln w="9525" cap="rnd">
              <a:solidFill>
                <a:srgbClr val="008000"/>
              </a:solidFill>
              <a:prstDash val="sysDot"/>
              <a:round/>
              <a:headEnd/>
              <a:tailEnd/>
            </a:ln>
          </p:spPr>
          <p:txBody>
            <a:bodyPr/>
            <a:lstStyle/>
            <a:p>
              <a:endParaRPr lang="zh-CN" altLang="en-US"/>
            </a:p>
          </p:txBody>
        </p:sp>
        <p:sp>
          <p:nvSpPr>
            <p:cNvPr id="20494" name="Line 69"/>
            <p:cNvSpPr>
              <a:spLocks noChangeShapeType="1"/>
            </p:cNvSpPr>
            <p:nvPr/>
          </p:nvSpPr>
          <p:spPr bwMode="auto">
            <a:xfrm>
              <a:off x="3424" y="3283"/>
              <a:ext cx="272" cy="0"/>
            </a:xfrm>
            <a:prstGeom prst="line">
              <a:avLst/>
            </a:prstGeom>
            <a:noFill/>
            <a:ln w="9525" cap="rnd">
              <a:solidFill>
                <a:srgbClr val="008000"/>
              </a:solidFill>
              <a:prstDash val="sysDot"/>
              <a:round/>
              <a:headEnd/>
              <a:tailEnd/>
            </a:ln>
          </p:spPr>
          <p:txBody>
            <a:bodyPr/>
            <a:lstStyle/>
            <a:p>
              <a:endParaRPr lang="zh-CN" altLang="en-US"/>
            </a:p>
          </p:txBody>
        </p:sp>
      </p:grpSp>
      <p:sp>
        <p:nvSpPr>
          <p:cNvPr id="56" name="AutoShape 5"/>
          <p:cNvSpPr>
            <a:spLocks noChangeArrowheads="1"/>
          </p:cNvSpPr>
          <p:nvPr/>
        </p:nvSpPr>
        <p:spPr bwMode="auto">
          <a:xfrm>
            <a:off x="6172200" y="4114800"/>
            <a:ext cx="2590800" cy="363538"/>
          </a:xfrm>
          <a:prstGeom prst="roundRect">
            <a:avLst>
              <a:gd name="adj" fmla="val 16667"/>
            </a:avLst>
          </a:prstGeom>
          <a:gradFill rotWithShape="1">
            <a:gsLst>
              <a:gs pos="0">
                <a:schemeClr val="accent1">
                  <a:alpha val="31000"/>
                </a:schemeClr>
              </a:gs>
              <a:gs pos="100000">
                <a:schemeClr val="accent1">
                  <a:gamma/>
                  <a:tint val="53725"/>
                  <a:invGamma/>
                </a:schemeClr>
              </a:gs>
            </a:gsLst>
            <a:path path="shape">
              <a:fillToRect l="50000" t="50000" r="50000" b="50000"/>
            </a:path>
          </a:gradFill>
          <a:ln w="9525">
            <a:solidFill>
              <a:schemeClr val="bg1"/>
            </a:solidFill>
            <a:round/>
            <a:headEnd/>
            <a:tailEnd/>
          </a:ln>
          <a:effectLst/>
          <a:extLst/>
        </p:spPr>
        <p:txBody>
          <a:bodyPr wrap="none" anchor="ctr"/>
          <a:lstStyle/>
          <a:p>
            <a:pPr algn="ctr">
              <a:lnSpc>
                <a:spcPct val="110000"/>
              </a:lnSpc>
              <a:defRPr/>
            </a:pPr>
            <a:r>
              <a:rPr lang="zh-CN" altLang="en-US" b="1" dirty="0"/>
              <a:t>轨道交通综合实训中心</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29"/>
          <p:cNvSpPr/>
          <p:nvPr/>
        </p:nvSpPr>
        <p:spPr>
          <a:xfrm>
            <a:off x="1000125" y="835025"/>
            <a:ext cx="195263" cy="1651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223" name="矩形 19"/>
          <p:cNvSpPr>
            <a:spLocks noChangeArrowheads="1"/>
          </p:cNvSpPr>
          <p:nvPr/>
        </p:nvSpPr>
        <p:spPr bwMode="auto">
          <a:xfrm>
            <a:off x="1195388" y="714375"/>
            <a:ext cx="2786062" cy="400050"/>
          </a:xfrm>
          <a:prstGeom prst="rect">
            <a:avLst/>
          </a:prstGeom>
          <a:noFill/>
          <a:ln w="9525">
            <a:noFill/>
            <a:miter lim="800000"/>
            <a:headEnd/>
            <a:tailEnd/>
          </a:ln>
        </p:spPr>
        <p:txBody>
          <a:bodyPr>
            <a:spAutoFit/>
          </a:bodyPr>
          <a:lstStyle/>
          <a:p>
            <a:pPr>
              <a:defRPr/>
            </a:pPr>
            <a:r>
              <a:rPr lang="zh-CN" altLang="en-US" sz="2000" b="1" dirty="0">
                <a:solidFill>
                  <a:schemeClr val="accent2">
                    <a:lumMod val="75000"/>
                  </a:schemeClr>
                </a:solidFill>
                <a:latin typeface="微软雅黑" pitchFamily="34" charset="-122"/>
              </a:rPr>
              <a:t>专业设置</a:t>
            </a:r>
          </a:p>
        </p:txBody>
      </p:sp>
      <p:grpSp>
        <p:nvGrpSpPr>
          <p:cNvPr id="21508" name="组合 5"/>
          <p:cNvGrpSpPr>
            <a:grpSpLocks/>
          </p:cNvGrpSpPr>
          <p:nvPr/>
        </p:nvGrpSpPr>
        <p:grpSpPr bwMode="auto">
          <a:xfrm>
            <a:off x="-9525" y="0"/>
            <a:ext cx="4041775" cy="549275"/>
            <a:chOff x="-9526" y="1"/>
            <a:chExt cx="4041465" cy="548680"/>
          </a:xfrm>
        </p:grpSpPr>
        <p:sp>
          <p:nvSpPr>
            <p:cNvPr id="18" name="矩形 3"/>
            <p:cNvSpPr/>
            <p:nvPr/>
          </p:nvSpPr>
          <p:spPr>
            <a:xfrm>
              <a:off x="-9526" y="1"/>
              <a:ext cx="3862092" cy="548680"/>
            </a:xfrm>
            <a:custGeom>
              <a:avLst/>
              <a:gdLst>
                <a:gd name="connsiteX0" fmla="*/ 0 w 8153400"/>
                <a:gd name="connsiteY0" fmla="*/ 0 h 1428750"/>
                <a:gd name="connsiteX1" fmla="*/ 8153400 w 8153400"/>
                <a:gd name="connsiteY1" fmla="*/ 0 h 1428750"/>
                <a:gd name="connsiteX2" fmla="*/ 8153400 w 8153400"/>
                <a:gd name="connsiteY2" fmla="*/ 1428750 h 1428750"/>
                <a:gd name="connsiteX3" fmla="*/ 0 w 8153400"/>
                <a:gd name="connsiteY3" fmla="*/ 1428750 h 1428750"/>
                <a:gd name="connsiteX4" fmla="*/ 0 w 8153400"/>
                <a:gd name="connsiteY4" fmla="*/ 0 h 1428750"/>
                <a:gd name="connsiteX0" fmla="*/ 0 w 8382000"/>
                <a:gd name="connsiteY0" fmla="*/ 0 h 1771650"/>
                <a:gd name="connsiteX1" fmla="*/ 8153400 w 8382000"/>
                <a:gd name="connsiteY1" fmla="*/ 0 h 1771650"/>
                <a:gd name="connsiteX2" fmla="*/ 8382000 w 8382000"/>
                <a:gd name="connsiteY2" fmla="*/ 1771650 h 1771650"/>
                <a:gd name="connsiteX3" fmla="*/ 0 w 8382000"/>
                <a:gd name="connsiteY3" fmla="*/ 1428750 h 1771650"/>
                <a:gd name="connsiteX4" fmla="*/ 0 w 8382000"/>
                <a:gd name="connsiteY4" fmla="*/ 0 h 177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1771650">
                  <a:moveTo>
                    <a:pt x="0" y="0"/>
                  </a:moveTo>
                  <a:lnTo>
                    <a:pt x="8153400" y="0"/>
                  </a:lnTo>
                  <a:lnTo>
                    <a:pt x="8382000" y="1771650"/>
                  </a:lnTo>
                  <a:lnTo>
                    <a:pt x="0" y="1428750"/>
                  </a:lnTo>
                  <a:lnTo>
                    <a:pt x="0" y="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矩形 20"/>
            <p:cNvSpPr/>
            <p:nvPr/>
          </p:nvSpPr>
          <p:spPr>
            <a:xfrm>
              <a:off x="1085765" y="58675"/>
              <a:ext cx="1261966" cy="369486"/>
            </a:xfrm>
            <a:prstGeom prst="rect">
              <a:avLst/>
            </a:prstGeom>
          </p:spPr>
          <p:txBody>
            <a:bodyPr wrap="none">
              <a:spAutoFit/>
            </a:bodyPr>
            <a:lstStyle/>
            <a:p>
              <a:pPr fontAlgn="auto">
                <a:spcBef>
                  <a:spcPts val="0"/>
                </a:spcBef>
                <a:spcAft>
                  <a:spcPts val="0"/>
                </a:spcAft>
                <a:defRPr/>
              </a:pPr>
              <a:r>
                <a:rPr lang="zh-CN" altLang="en-US" spc="300" dirty="0">
                  <a:solidFill>
                    <a:schemeClr val="bg1"/>
                  </a:solidFill>
                  <a:latin typeface="微软雅黑" panose="020B0503020204020204" pitchFamily="34" charset="-122"/>
                  <a:ea typeface="微软雅黑" panose="020B0503020204020204" pitchFamily="34" charset="-122"/>
                </a:rPr>
                <a:t>学校简介</a:t>
              </a:r>
              <a:endParaRPr lang="zh-CN" altLang="en-US" sz="1600" spc="300"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3671605" y="93563"/>
              <a:ext cx="360334" cy="361558"/>
            </a:xfrm>
            <a:prstGeom prst="rect">
              <a:avLst/>
            </a:prstGeom>
            <a:solidFill>
              <a:srgbClr val="A5002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solidFill>
                    <a:srgbClr val="FFFFFF"/>
                  </a:solidFill>
                  <a:latin typeface="微软雅黑" pitchFamily="34" charset="-122"/>
                  <a:ea typeface="微软雅黑" pitchFamily="34" charset="-122"/>
                </a:rPr>
                <a:t>1</a:t>
              </a:r>
              <a:endParaRPr lang="zh-CN" altLang="en-US" sz="2000" b="1" dirty="0">
                <a:solidFill>
                  <a:srgbClr val="FFFFFF"/>
                </a:solidFill>
                <a:latin typeface="微软雅黑" pitchFamily="34" charset="-122"/>
                <a:ea typeface="微软雅黑" pitchFamily="34" charset="-122"/>
              </a:endParaRPr>
            </a:p>
          </p:txBody>
        </p:sp>
      </p:grpSp>
      <p:graphicFrame>
        <p:nvGraphicFramePr>
          <p:cNvPr id="50" name="表格 49"/>
          <p:cNvGraphicFramePr>
            <a:graphicFrameLocks noGrp="1"/>
          </p:cNvGraphicFramePr>
          <p:nvPr/>
        </p:nvGraphicFramePr>
        <p:xfrm>
          <a:off x="1000125" y="1143000"/>
          <a:ext cx="6705600" cy="5029201"/>
        </p:xfrm>
        <a:graphic>
          <a:graphicData uri="http://schemas.openxmlformats.org/drawingml/2006/table">
            <a:tbl>
              <a:tblPr/>
              <a:tblGrid>
                <a:gridCol w="685505"/>
                <a:gridCol w="2745267"/>
                <a:gridCol w="857693"/>
                <a:gridCol w="2417135"/>
              </a:tblGrid>
              <a:tr h="1295401">
                <a:tc>
                  <a:txBody>
                    <a:bodyPr/>
                    <a:lstStyle/>
                    <a:p>
                      <a:pPr marL="71438" marR="0" lvl="0" indent="0" algn="ctr" defTabSz="914400" rtl="0" eaLnBrk="1" fontAlgn="base" latinLnBrk="0" hangingPunct="1">
                        <a:lnSpc>
                          <a:spcPct val="100000"/>
                        </a:lnSpc>
                        <a:spcBef>
                          <a:spcPct val="0"/>
                        </a:spcBef>
                        <a:spcAft>
                          <a:spcPct val="0"/>
                        </a:spcAft>
                        <a:buClrTx/>
                        <a:buSzTx/>
                        <a:buFontTx/>
                        <a:buNone/>
                        <a:tabLst/>
                      </a:pPr>
                      <a:r>
                        <a:rPr kumimoji="0" lang="zh-CN" sz="1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运输管理学院</a:t>
                      </a:r>
                    </a:p>
                  </a:txBody>
                  <a:tcPr marL="55919" marR="55919" marT="0" marB="0" vert="eaVert"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铁道交通运营管理</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城市轨道交通运营管理</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高速铁路客运乘务</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旅游管理</a:t>
                      </a:r>
                    </a:p>
                  </a:txBody>
                  <a:tcPr marL="55919" marR="5591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71438" marR="0" lvl="0" indent="0" algn="ctr" defTabSz="914400" rtl="0" eaLnBrk="1" fontAlgn="base" latinLnBrk="0" hangingPunct="1">
                        <a:lnSpc>
                          <a:spcPct val="100000"/>
                        </a:lnSpc>
                        <a:spcBef>
                          <a:spcPct val="0"/>
                        </a:spcBef>
                        <a:spcAft>
                          <a:spcPct val="0"/>
                        </a:spcAft>
                        <a:buClrTx/>
                        <a:buSzTx/>
                        <a:buFontTx/>
                        <a:buNone/>
                        <a:tabLst/>
                      </a:pPr>
                      <a:r>
                        <a:rPr kumimoji="0" lang="zh-CN" sz="1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电力工程学院</a:t>
                      </a:r>
                    </a:p>
                  </a:txBody>
                  <a:tcPr marL="55919" marR="55919" marT="0" marB="0" vert="eaVert"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铁道工程技术</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铁道供电技术（含</a:t>
                      </a:r>
                      <a:r>
                        <a:rPr kumimoji="0" lang="en-US" alt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3+2</a:t>
                      </a:r>
                      <a:r>
                        <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工程造价</a:t>
                      </a:r>
                      <a:endParaRPr kumimoji="0" lang="en-US" alt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高速铁路工程技术</a:t>
                      </a:r>
                      <a:endParaRPr kumimoji="0" lang="en-US" alt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endParaRPr>
                    </a:p>
                  </a:txBody>
                  <a:tcPr marL="55919" marR="5591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r>
              <a:tr h="1706880">
                <a:tc>
                  <a:txBody>
                    <a:bodyPr/>
                    <a:lstStyle/>
                    <a:p>
                      <a:pPr marL="71438" marR="0" lvl="0" indent="0" algn="ctr" defTabSz="914400" rtl="0" eaLnBrk="1" fontAlgn="base" latinLnBrk="0" hangingPunct="1">
                        <a:lnSpc>
                          <a:spcPct val="100000"/>
                        </a:lnSpc>
                        <a:spcBef>
                          <a:spcPct val="0"/>
                        </a:spcBef>
                        <a:spcAft>
                          <a:spcPct val="0"/>
                        </a:spcAft>
                        <a:buClrTx/>
                        <a:buSzTx/>
                        <a:buFontTx/>
                        <a:buNone/>
                        <a:tabLst>
                          <a:tab pos="1485900" algn="l"/>
                        </a:tabLst>
                      </a:pPr>
                      <a:r>
                        <a:rPr kumimoji="0" lang="zh-CN" sz="1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通信信号学院</a:t>
                      </a:r>
                    </a:p>
                  </a:txBody>
                  <a:tcPr marL="55919" marR="55919" marT="0" marB="0" vert="eaVert"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铁道信号自动控制</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铁道通信与信息化技术</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城市轨道交通通信信号技术</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城市轨道交通机电技术</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电气自动化技术</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电子信息工程技术</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通信技术</a:t>
                      </a:r>
                    </a:p>
                  </a:txBody>
                  <a:tcPr marL="55919" marR="5591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71438" marR="0" lvl="0" indent="0" algn="ctr" defTabSz="914400" rtl="0" eaLnBrk="1" fontAlgn="base" latinLnBrk="0" hangingPunct="1">
                        <a:lnSpc>
                          <a:spcPct val="100000"/>
                        </a:lnSpc>
                        <a:spcBef>
                          <a:spcPct val="0"/>
                        </a:spcBef>
                        <a:spcAft>
                          <a:spcPct val="0"/>
                        </a:spcAft>
                        <a:buClrTx/>
                        <a:buSzTx/>
                        <a:buFontTx/>
                        <a:buNone/>
                        <a:tabLst/>
                      </a:pPr>
                      <a:r>
                        <a:rPr kumimoji="0" lang="zh-CN" sz="1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经贸学院</a:t>
                      </a:r>
                    </a:p>
                  </a:txBody>
                  <a:tcPr marL="55919" marR="55919" marT="0" marB="0" vert="eaVert"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会计</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物流管理</a:t>
                      </a:r>
                      <a:r>
                        <a:rPr kumimoji="0" lang="en-US" alt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a:t>
                      </a:r>
                      <a:r>
                        <a:rPr kumimoji="0" lang="zh-CN" altLang="en-US"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含</a:t>
                      </a:r>
                      <a:r>
                        <a:rPr kumimoji="0" lang="en-US" alt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3+2</a:t>
                      </a:r>
                      <a:r>
                        <a:rPr kumimoji="0" lang="zh-CN" altLang="en-US"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a:t>
                      </a:r>
                      <a:endParaRPr kumimoji="0" lang="en-US" alt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铁道物流管理</a:t>
                      </a:r>
                      <a:endPar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市场营销</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连锁经营管理</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国际商务</a:t>
                      </a:r>
                      <a:endParaRPr kumimoji="0" lang="en-US" alt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endParaRPr>
                    </a:p>
                  </a:txBody>
                  <a:tcPr marL="55919" marR="5591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r>
              <a:tr h="2026920">
                <a:tc>
                  <a:txBody>
                    <a:bodyPr/>
                    <a:lstStyle/>
                    <a:p>
                      <a:pPr marL="71438" marR="0" lvl="0" indent="0" algn="ctr" defTabSz="914400" rtl="0" eaLnBrk="1" fontAlgn="base" latinLnBrk="0" hangingPunct="1">
                        <a:lnSpc>
                          <a:spcPct val="100000"/>
                        </a:lnSpc>
                        <a:spcBef>
                          <a:spcPct val="0"/>
                        </a:spcBef>
                        <a:spcAft>
                          <a:spcPct val="0"/>
                        </a:spcAft>
                        <a:buClrTx/>
                        <a:buSzTx/>
                        <a:buFontTx/>
                        <a:buNone/>
                        <a:tabLst/>
                      </a:pPr>
                      <a:r>
                        <a:rPr kumimoji="0" lang="zh-CN" sz="1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机车车辆学院</a:t>
                      </a:r>
                    </a:p>
                  </a:txBody>
                  <a:tcPr marL="55919" marR="55919" marT="0" marB="0" vert="eaVert"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铁道车辆</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铁道机车</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动车组检修技术</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城市轨道交通车辆技术</a:t>
                      </a:r>
                    </a:p>
                  </a:txBody>
                  <a:tcPr marL="55919" marR="5591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71438" marR="0" lvl="0" indent="0" algn="ctr" defTabSz="914400" rtl="0" eaLnBrk="1" fontAlgn="base" latinLnBrk="0" hangingPunct="1">
                        <a:lnSpc>
                          <a:spcPct val="100000"/>
                        </a:lnSpc>
                        <a:spcBef>
                          <a:spcPct val="0"/>
                        </a:spcBef>
                        <a:spcAft>
                          <a:spcPct val="0"/>
                        </a:spcAft>
                        <a:buClrTx/>
                        <a:buSzTx/>
                        <a:buFontTx/>
                        <a:buNone/>
                        <a:tabLst/>
                      </a:pPr>
                      <a:r>
                        <a:rPr kumimoji="0" lang="zh-CN" sz="1200" b="1" i="0" u="none" strike="noStrike" cap="none" normalizeH="0" baseline="0" dirty="0" smtClean="0">
                          <a:ln>
                            <a:noFill/>
                          </a:ln>
                          <a:solidFill>
                            <a:schemeClr val="tx1"/>
                          </a:solidFill>
                          <a:effectLst/>
                          <a:latin typeface="Calibri" pitchFamily="34" charset="0"/>
                          <a:ea typeface="黑体" pitchFamily="49" charset="-122"/>
                          <a:cs typeface="Times New Roman" pitchFamily="18" charset="0"/>
                        </a:rPr>
                        <a:t>软</a:t>
                      </a:r>
                      <a:r>
                        <a:rPr kumimoji="0" lang="zh-CN" sz="12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件与艺术设计学院</a:t>
                      </a:r>
                    </a:p>
                  </a:txBody>
                  <a:tcPr marL="55919" marR="55919" marT="0" marB="0" vert="eaVert"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环境艺术设计</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室内艺术设计</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广告设计与制作</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数字媒体艺术设计</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动漫设计</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计算机网络技术</a:t>
                      </a:r>
                      <a:r>
                        <a:rPr kumimoji="0" lang="zh-CN" altLang="en-US"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（含</a:t>
                      </a:r>
                      <a:r>
                        <a:rPr kumimoji="0" lang="en-US" alt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3+2</a:t>
                      </a:r>
                      <a:r>
                        <a:rPr kumimoji="0" lang="zh-CN" altLang="en-US"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a:t>
                      </a:r>
                      <a:endPar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计算机应用技术</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软件技术</a:t>
                      </a:r>
                      <a:r>
                        <a:rPr kumimoji="0" lang="zh-CN" altLang="en-US"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rPr>
                        <a:t>         </a:t>
                      </a:r>
                      <a:endParaRPr kumimoji="0" lang="zh-CN" sz="1600" b="1" i="0" u="none" strike="noStrike" cap="none" normalizeH="0" baseline="0" dirty="0" smtClean="0">
                        <a:ln>
                          <a:noFill/>
                        </a:ln>
                        <a:solidFill>
                          <a:srgbClr val="002060"/>
                        </a:solidFill>
                        <a:effectLst/>
                        <a:latin typeface="Calibri" pitchFamily="34" charset="0"/>
                        <a:ea typeface="楷体" pitchFamily="49" charset="-122"/>
                        <a:cs typeface="Times New Roman" pitchFamily="18" charset="0"/>
                      </a:endParaRPr>
                    </a:p>
                  </a:txBody>
                  <a:tcPr marL="55919" marR="5591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895350" y="1571625"/>
            <a:ext cx="7694613" cy="773113"/>
          </a:xfrm>
          <a:prstGeom prst="rect">
            <a:avLst/>
          </a:prstGeom>
          <a:noFill/>
          <a:ln w="9525">
            <a:noFill/>
            <a:miter lim="800000"/>
            <a:headEnd/>
            <a:tailEnd/>
          </a:ln>
        </p:spPr>
        <p:txBody>
          <a:bodyPr anchor="ctr">
            <a:spAutoFit/>
          </a:bodyPr>
          <a:lstStyle/>
          <a:p>
            <a:pPr eaLnBrk="0" hangingPunct="0">
              <a:lnSpc>
                <a:spcPct val="130000"/>
              </a:lnSpc>
            </a:pPr>
            <a:r>
              <a:rPr lang="zh-CN" altLang="en-US" b="1" dirty="0">
                <a:latin typeface="Dotum" pitchFamily="34" charset="-127"/>
              </a:rPr>
              <a:t>招生旺： </a:t>
            </a:r>
            <a:r>
              <a:rPr lang="en-US" altLang="zh-CN" sz="1600" dirty="0">
                <a:latin typeface="宋体" pitchFamily="2" charset="-122"/>
              </a:rPr>
              <a:t>2013</a:t>
            </a:r>
            <a:r>
              <a:rPr lang="zh-CN" altLang="en-US" sz="1600" dirty="0">
                <a:latin typeface="宋体" pitchFamily="2" charset="-122"/>
              </a:rPr>
              <a:t>、</a:t>
            </a:r>
            <a:r>
              <a:rPr lang="en-US" altLang="zh-CN" sz="1600" dirty="0">
                <a:latin typeface="宋体" pitchFamily="2" charset="-122"/>
              </a:rPr>
              <a:t>2014</a:t>
            </a:r>
            <a:r>
              <a:rPr lang="zh-CN" altLang="en-US" sz="1600" dirty="0">
                <a:latin typeface="宋体" pitchFamily="2" charset="-122"/>
              </a:rPr>
              <a:t>、</a:t>
            </a:r>
            <a:r>
              <a:rPr lang="en-US" altLang="zh-CN" sz="1600" dirty="0">
                <a:latin typeface="宋体" pitchFamily="2" charset="-122"/>
              </a:rPr>
              <a:t>2015</a:t>
            </a:r>
            <a:r>
              <a:rPr lang="zh-CN" altLang="en-US" sz="1600" dirty="0">
                <a:latin typeface="宋体" pitchFamily="2" charset="-122"/>
              </a:rPr>
              <a:t>、</a:t>
            </a:r>
            <a:r>
              <a:rPr lang="en-US" altLang="zh-CN" sz="1600" dirty="0">
                <a:latin typeface="宋体" pitchFamily="2" charset="-122"/>
              </a:rPr>
              <a:t>2016</a:t>
            </a:r>
            <a:r>
              <a:rPr lang="zh-CN" altLang="en-US" sz="1600" dirty="0">
                <a:latin typeface="宋体" pitchFamily="2" charset="-122"/>
              </a:rPr>
              <a:t>年录取分数线名列江苏省同类院校第</a:t>
            </a:r>
            <a:r>
              <a:rPr lang="en-US" altLang="zh-CN" sz="1600" b="1" dirty="0">
                <a:solidFill>
                  <a:srgbClr val="CC0000"/>
                </a:solidFill>
                <a:latin typeface="宋体" pitchFamily="2" charset="-122"/>
              </a:rPr>
              <a:t>1</a:t>
            </a:r>
            <a:r>
              <a:rPr lang="zh-CN" altLang="en-US" sz="1600" dirty="0">
                <a:latin typeface="宋体" pitchFamily="2" charset="-122"/>
              </a:rPr>
              <a:t>位，新生报到率连续多年保持在</a:t>
            </a:r>
            <a:r>
              <a:rPr lang="en-US" altLang="zh-CN" sz="1600" dirty="0">
                <a:latin typeface="宋体" pitchFamily="2" charset="-122"/>
              </a:rPr>
              <a:t>93%</a:t>
            </a:r>
            <a:r>
              <a:rPr lang="zh-CN" altLang="en-US" sz="1600" dirty="0">
                <a:latin typeface="宋体" pitchFamily="2" charset="-122"/>
              </a:rPr>
              <a:t>左右。</a:t>
            </a:r>
          </a:p>
        </p:txBody>
      </p:sp>
      <p:sp>
        <p:nvSpPr>
          <p:cNvPr id="22531" name="矩形 24"/>
          <p:cNvSpPr>
            <a:spLocks noChangeArrowheads="1"/>
          </p:cNvSpPr>
          <p:nvPr/>
        </p:nvSpPr>
        <p:spPr bwMode="auto">
          <a:xfrm>
            <a:off x="538163" y="1633538"/>
            <a:ext cx="412750" cy="366712"/>
          </a:xfrm>
          <a:prstGeom prst="rect">
            <a:avLst/>
          </a:prstGeom>
          <a:noFill/>
          <a:ln w="9525">
            <a:noFill/>
            <a:miter lim="800000"/>
            <a:headEnd/>
            <a:tailEnd/>
          </a:ln>
        </p:spPr>
        <p:txBody>
          <a:bodyPr wrap="none">
            <a:spAutoFit/>
          </a:bodyPr>
          <a:lstStyle/>
          <a:p>
            <a:r>
              <a:rPr lang="zh-CN" altLang="en-US">
                <a:solidFill>
                  <a:srgbClr val="740000"/>
                </a:solidFill>
              </a:rPr>
              <a:t>●</a:t>
            </a:r>
          </a:p>
        </p:txBody>
      </p:sp>
      <p:grpSp>
        <p:nvGrpSpPr>
          <p:cNvPr id="22532" name="Group 89"/>
          <p:cNvGrpSpPr>
            <a:grpSpLocks/>
          </p:cNvGrpSpPr>
          <p:nvPr/>
        </p:nvGrpSpPr>
        <p:grpSpPr bwMode="auto">
          <a:xfrm>
            <a:off x="538163" y="2136775"/>
            <a:ext cx="8320087" cy="2671763"/>
            <a:chOff x="312" y="797"/>
            <a:chExt cx="5176" cy="1214"/>
          </a:xfrm>
        </p:grpSpPr>
        <p:sp>
          <p:nvSpPr>
            <p:cNvPr id="22543" name="Rectangle 3"/>
            <p:cNvSpPr>
              <a:spLocks noChangeArrowheads="1"/>
            </p:cNvSpPr>
            <p:nvPr/>
          </p:nvSpPr>
          <p:spPr bwMode="auto">
            <a:xfrm>
              <a:off x="422" y="797"/>
              <a:ext cx="726" cy="186"/>
            </a:xfrm>
            <a:prstGeom prst="rect">
              <a:avLst/>
            </a:prstGeom>
            <a:noFill/>
            <a:ln w="9525">
              <a:noFill/>
              <a:miter lim="800000"/>
              <a:headEnd/>
              <a:tailEnd/>
            </a:ln>
          </p:spPr>
          <p:txBody>
            <a:bodyPr anchor="ctr">
              <a:spAutoFit/>
            </a:bodyPr>
            <a:lstStyle/>
            <a:p>
              <a:pPr eaLnBrk="0" hangingPunct="0"/>
              <a:r>
                <a:rPr lang="en-US" altLang="zh-CN">
                  <a:latin typeface="Calibri" pitchFamily="34" charset="0"/>
                </a:rPr>
                <a:t> </a:t>
              </a:r>
            </a:p>
          </p:txBody>
        </p:sp>
        <p:sp>
          <p:nvSpPr>
            <p:cNvPr id="22544" name="Rectangle 3"/>
            <p:cNvSpPr>
              <a:spLocks noChangeArrowheads="1"/>
            </p:cNvSpPr>
            <p:nvPr/>
          </p:nvSpPr>
          <p:spPr bwMode="auto">
            <a:xfrm>
              <a:off x="349" y="1060"/>
              <a:ext cx="5139" cy="951"/>
            </a:xfrm>
            <a:prstGeom prst="rect">
              <a:avLst/>
            </a:prstGeom>
            <a:noFill/>
            <a:ln w="9525">
              <a:noFill/>
              <a:miter lim="800000"/>
              <a:headEnd/>
              <a:tailEnd/>
            </a:ln>
          </p:spPr>
          <p:txBody>
            <a:bodyPr anchor="ctr">
              <a:spAutoFit/>
            </a:bodyPr>
            <a:lstStyle/>
            <a:p>
              <a:pPr eaLnBrk="0" hangingPunct="0">
                <a:lnSpc>
                  <a:spcPct val="130000"/>
                </a:lnSpc>
              </a:pPr>
              <a:r>
                <a:rPr lang="en-US" altLang="zh-CN" sz="1600" dirty="0"/>
                <a:t>  ——</a:t>
              </a:r>
              <a:r>
                <a:rPr lang="en-US" altLang="zh-CN" sz="1600" dirty="0">
                  <a:latin typeface="宋体" pitchFamily="2" charset="-122"/>
                </a:rPr>
                <a:t>2013</a:t>
              </a:r>
              <a:r>
                <a:rPr lang="zh-CN" altLang="en-US" sz="1600" dirty="0">
                  <a:latin typeface="宋体" pitchFamily="2" charset="-122"/>
                </a:rPr>
                <a:t>届毕业生</a:t>
              </a:r>
              <a:r>
                <a:rPr lang="en-US" altLang="zh-CN" sz="1600" dirty="0">
                  <a:latin typeface="宋体" pitchFamily="2" charset="-122"/>
                </a:rPr>
                <a:t>2654</a:t>
              </a:r>
              <a:r>
                <a:rPr lang="zh-CN" altLang="en-US" sz="1600" dirty="0">
                  <a:latin typeface="宋体" pitchFamily="2" charset="-122"/>
                </a:rPr>
                <a:t>人，初次就业率</a:t>
              </a:r>
              <a:r>
                <a:rPr lang="en-US" altLang="zh-CN" sz="1600" dirty="0">
                  <a:latin typeface="宋体" pitchFamily="2" charset="-122"/>
                </a:rPr>
                <a:t>95.06%,</a:t>
              </a:r>
              <a:r>
                <a:rPr lang="zh-CN" altLang="en-US" sz="1600" dirty="0">
                  <a:latin typeface="宋体" pitchFamily="2" charset="-122"/>
                </a:rPr>
                <a:t>年终就业率</a:t>
              </a:r>
              <a:r>
                <a:rPr lang="en-US" altLang="zh-CN" sz="1600" dirty="0">
                  <a:latin typeface="宋体" pitchFamily="2" charset="-122"/>
                </a:rPr>
                <a:t>98.76%</a:t>
              </a:r>
              <a:r>
                <a:rPr lang="zh-CN" altLang="en-US" sz="1600" dirty="0">
                  <a:latin typeface="宋体" pitchFamily="2" charset="-122"/>
                </a:rPr>
                <a:t>。</a:t>
              </a:r>
              <a:endParaRPr lang="en-US" altLang="zh-CN" sz="1600" dirty="0">
                <a:latin typeface="宋体" pitchFamily="2" charset="-122"/>
              </a:endParaRPr>
            </a:p>
            <a:p>
              <a:pPr eaLnBrk="0" hangingPunct="0">
                <a:lnSpc>
                  <a:spcPct val="130000"/>
                </a:lnSpc>
              </a:pPr>
              <a:r>
                <a:rPr lang="en-US" altLang="zh-CN" sz="1600" dirty="0"/>
                <a:t>  ——</a:t>
              </a:r>
              <a:r>
                <a:rPr lang="en-US" altLang="zh-CN" sz="1600" dirty="0">
                  <a:latin typeface="宋体" pitchFamily="2" charset="-122"/>
                </a:rPr>
                <a:t>2014</a:t>
              </a:r>
              <a:r>
                <a:rPr lang="zh-CN" altLang="en-US" sz="1600" dirty="0">
                  <a:latin typeface="宋体" pitchFamily="2" charset="-122"/>
                </a:rPr>
                <a:t>届毕业生</a:t>
              </a:r>
              <a:r>
                <a:rPr lang="en-US" altLang="zh-CN" sz="1600" dirty="0">
                  <a:latin typeface="宋体" pitchFamily="2" charset="-122"/>
                </a:rPr>
                <a:t>2827</a:t>
              </a:r>
              <a:r>
                <a:rPr lang="zh-CN" altLang="en-US" sz="1600" dirty="0">
                  <a:latin typeface="宋体" pitchFamily="2" charset="-122"/>
                </a:rPr>
                <a:t>人，初次就业率</a:t>
              </a:r>
              <a:r>
                <a:rPr lang="en-US" altLang="zh-CN" sz="1600" dirty="0">
                  <a:latin typeface="宋体" pitchFamily="2" charset="-122"/>
                </a:rPr>
                <a:t>95.76%，</a:t>
              </a:r>
              <a:r>
                <a:rPr lang="zh-CN" altLang="en-US" sz="1600" dirty="0">
                  <a:latin typeface="宋体" pitchFamily="2" charset="-122"/>
                </a:rPr>
                <a:t>年终就业率</a:t>
              </a:r>
              <a:r>
                <a:rPr lang="en-US" altLang="zh-CN" sz="1600" dirty="0">
                  <a:latin typeface="宋体" pitchFamily="2" charset="-122"/>
                </a:rPr>
                <a:t>97.10%</a:t>
              </a:r>
              <a:r>
                <a:rPr lang="zh-CN" altLang="en-US" sz="1600" dirty="0">
                  <a:latin typeface="宋体" pitchFamily="2" charset="-122"/>
                </a:rPr>
                <a:t>。</a:t>
              </a:r>
              <a:endParaRPr lang="en-US" altLang="zh-CN" sz="1600" dirty="0">
                <a:latin typeface="宋体" pitchFamily="2" charset="-122"/>
              </a:endParaRPr>
            </a:p>
            <a:p>
              <a:pPr eaLnBrk="0" hangingPunct="0">
                <a:lnSpc>
                  <a:spcPct val="130000"/>
                </a:lnSpc>
              </a:pPr>
              <a:endParaRPr lang="en-US" altLang="zh-CN" sz="1600" dirty="0">
                <a:latin typeface="宋体" pitchFamily="2" charset="-122"/>
              </a:endParaRPr>
            </a:p>
            <a:p>
              <a:pPr eaLnBrk="0" hangingPunct="0">
                <a:lnSpc>
                  <a:spcPct val="130000"/>
                </a:lnSpc>
              </a:pPr>
              <a:endParaRPr lang="en-US" altLang="zh-CN" sz="1600" dirty="0">
                <a:latin typeface="宋体" pitchFamily="2" charset="-122"/>
              </a:endParaRPr>
            </a:p>
            <a:p>
              <a:pPr eaLnBrk="0" hangingPunct="0">
                <a:lnSpc>
                  <a:spcPct val="130000"/>
                </a:lnSpc>
              </a:pPr>
              <a:endParaRPr lang="zh-CN" altLang="en-US" sz="1600" dirty="0">
                <a:latin typeface="宋体" pitchFamily="2" charset="-122"/>
              </a:endParaRPr>
            </a:p>
            <a:p>
              <a:pPr eaLnBrk="0" hangingPunct="0">
                <a:lnSpc>
                  <a:spcPct val="130000"/>
                </a:lnSpc>
              </a:pPr>
              <a:endParaRPr lang="zh-CN" altLang="en-US" sz="2000" dirty="0">
                <a:latin typeface="宋体" pitchFamily="2" charset="-122"/>
              </a:endParaRPr>
            </a:p>
          </p:txBody>
        </p:sp>
        <p:sp>
          <p:nvSpPr>
            <p:cNvPr id="22545" name="Rectangle 2"/>
            <p:cNvSpPr>
              <a:spLocks noChangeArrowheads="1"/>
            </p:cNvSpPr>
            <p:nvPr/>
          </p:nvSpPr>
          <p:spPr bwMode="auto">
            <a:xfrm>
              <a:off x="579" y="897"/>
              <a:ext cx="803" cy="187"/>
            </a:xfrm>
            <a:prstGeom prst="rect">
              <a:avLst/>
            </a:prstGeom>
            <a:noFill/>
            <a:ln w="9525">
              <a:noFill/>
              <a:miter lim="800000"/>
              <a:headEnd/>
              <a:tailEnd/>
            </a:ln>
          </p:spPr>
          <p:txBody>
            <a:bodyPr anchor="ctr">
              <a:spAutoFit/>
            </a:bodyPr>
            <a:lstStyle/>
            <a:p>
              <a:pPr eaLnBrk="0" hangingPunct="0"/>
              <a:r>
                <a:rPr lang="zh-CN" altLang="en-US" b="1"/>
                <a:t>就业畅：</a:t>
              </a:r>
            </a:p>
          </p:txBody>
        </p:sp>
        <p:sp>
          <p:nvSpPr>
            <p:cNvPr id="22546" name="矩形 24"/>
            <p:cNvSpPr>
              <a:spLocks noChangeArrowheads="1"/>
            </p:cNvSpPr>
            <p:nvPr/>
          </p:nvSpPr>
          <p:spPr bwMode="auto">
            <a:xfrm>
              <a:off x="312" y="919"/>
              <a:ext cx="258" cy="168"/>
            </a:xfrm>
            <a:prstGeom prst="rect">
              <a:avLst/>
            </a:prstGeom>
            <a:noFill/>
            <a:ln w="9525">
              <a:noFill/>
              <a:miter lim="800000"/>
              <a:headEnd/>
              <a:tailEnd/>
            </a:ln>
          </p:spPr>
          <p:txBody>
            <a:bodyPr wrap="none">
              <a:spAutoFit/>
            </a:bodyPr>
            <a:lstStyle/>
            <a:p>
              <a:r>
                <a:rPr lang="zh-CN" altLang="en-US">
                  <a:solidFill>
                    <a:srgbClr val="740000"/>
                  </a:solidFill>
                </a:rPr>
                <a:t>●</a:t>
              </a:r>
            </a:p>
          </p:txBody>
        </p:sp>
      </p:grpSp>
      <p:grpSp>
        <p:nvGrpSpPr>
          <p:cNvPr id="22533" name="Group 106"/>
          <p:cNvGrpSpPr>
            <a:grpSpLocks/>
          </p:cNvGrpSpPr>
          <p:nvPr/>
        </p:nvGrpSpPr>
        <p:grpSpPr bwMode="auto">
          <a:xfrm>
            <a:off x="609600" y="3857625"/>
            <a:ext cx="7715250" cy="1733550"/>
            <a:chOff x="385" y="618"/>
            <a:chExt cx="4680" cy="1140"/>
          </a:xfrm>
        </p:grpSpPr>
        <p:sp>
          <p:nvSpPr>
            <p:cNvPr id="22541" name="Rectangle 47"/>
            <p:cNvSpPr>
              <a:spLocks noChangeArrowheads="1"/>
            </p:cNvSpPr>
            <p:nvPr/>
          </p:nvSpPr>
          <p:spPr bwMode="auto">
            <a:xfrm>
              <a:off x="626" y="618"/>
              <a:ext cx="4439" cy="1140"/>
            </a:xfrm>
            <a:prstGeom prst="rect">
              <a:avLst/>
            </a:prstGeom>
            <a:noFill/>
            <a:ln w="9525">
              <a:noFill/>
              <a:miter lim="800000"/>
              <a:headEnd/>
              <a:tailEnd/>
            </a:ln>
          </p:spPr>
          <p:txBody>
            <a:bodyPr>
              <a:spAutoFit/>
            </a:bodyPr>
            <a:lstStyle/>
            <a:p>
              <a:pPr eaLnBrk="0" hangingPunct="0">
                <a:lnSpc>
                  <a:spcPct val="130000"/>
                </a:lnSpc>
              </a:pPr>
              <a:r>
                <a:rPr lang="zh-CN" altLang="en-US" b="1" dirty="0">
                  <a:latin typeface="Dotum" pitchFamily="34" charset="-127"/>
                </a:rPr>
                <a:t>就业竞争力强：</a:t>
              </a:r>
              <a:endParaRPr lang="en-US" altLang="zh-CN" b="1" dirty="0">
                <a:latin typeface="Dotum" pitchFamily="34" charset="-127"/>
              </a:endParaRPr>
            </a:p>
            <a:p>
              <a:pPr eaLnBrk="0" hangingPunct="0">
                <a:lnSpc>
                  <a:spcPct val="130000"/>
                </a:lnSpc>
              </a:pPr>
              <a:r>
                <a:rPr lang="en-US" altLang="zh-CN" sz="1600" dirty="0">
                  <a:latin typeface="Dotum" pitchFamily="34" charset="-127"/>
                </a:rPr>
                <a:t>《</a:t>
              </a:r>
              <a:r>
                <a:rPr lang="zh-CN" altLang="en-US" sz="1600" dirty="0">
                  <a:latin typeface="Dotum" pitchFamily="34" charset="-127"/>
                </a:rPr>
                <a:t>江苏省高校毕业生就业、预警和重点产业人才供应报告</a:t>
              </a:r>
              <a:r>
                <a:rPr lang="en-US" altLang="zh-CN" sz="1600" dirty="0">
                  <a:latin typeface="Dotum" pitchFamily="34" charset="-127"/>
                </a:rPr>
                <a:t>》</a:t>
              </a:r>
              <a:r>
                <a:rPr lang="zh-CN" altLang="en-US" sz="1600" dirty="0">
                  <a:latin typeface="Dotum" pitchFamily="34" charset="-127"/>
                </a:rPr>
                <a:t>显示：</a:t>
              </a:r>
              <a:endParaRPr lang="en-US" altLang="zh-CN" sz="1600" dirty="0">
                <a:latin typeface="Dotum" pitchFamily="34" charset="-127"/>
              </a:endParaRPr>
            </a:p>
            <a:p>
              <a:pPr eaLnBrk="0" hangingPunct="0">
                <a:lnSpc>
                  <a:spcPct val="130000"/>
                </a:lnSpc>
              </a:pPr>
              <a:r>
                <a:rPr lang="en-US" altLang="zh-CN" sz="1600" dirty="0">
                  <a:latin typeface="Dotum" pitchFamily="34" charset="-127"/>
                </a:rPr>
                <a:t>        2011、2012、2013、2014</a:t>
              </a:r>
              <a:r>
                <a:rPr lang="zh-CN" altLang="en-US" sz="1600" dirty="0">
                  <a:latin typeface="Dotum" pitchFamily="34" charset="-127"/>
                </a:rPr>
                <a:t>届</a:t>
              </a:r>
              <a:r>
                <a:rPr lang="zh-CN" altLang="en-US" sz="1600" u="sng" dirty="0">
                  <a:latin typeface="Dotum" pitchFamily="34" charset="-127"/>
                </a:rPr>
                <a:t>毕业生就业竞争力指数</a:t>
              </a:r>
              <a:r>
                <a:rPr lang="zh-CN" altLang="en-US" sz="1600" dirty="0">
                  <a:latin typeface="Dotum" pitchFamily="34" charset="-127"/>
                </a:rPr>
                <a:t>分列</a:t>
              </a:r>
              <a:r>
                <a:rPr lang="zh-CN" altLang="en-US" sz="1600" b="1" dirty="0">
                  <a:latin typeface="Dotum" pitchFamily="34" charset="-127"/>
                </a:rPr>
                <a:t>江苏省高职院第</a:t>
              </a:r>
              <a:r>
                <a:rPr lang="en-US" altLang="zh-CN" sz="1600" b="1" dirty="0">
                  <a:latin typeface="Dotum" pitchFamily="34" charset="-127"/>
                </a:rPr>
                <a:t>3</a:t>
              </a:r>
              <a:r>
                <a:rPr lang="zh-CN" altLang="en-US" sz="1600" b="1" dirty="0">
                  <a:latin typeface="Dotum" pitchFamily="34" charset="-127"/>
                </a:rPr>
                <a:t>、</a:t>
              </a:r>
              <a:r>
                <a:rPr lang="en-US" altLang="zh-CN" sz="1600" b="1" dirty="0">
                  <a:latin typeface="Dotum" pitchFamily="34" charset="-127"/>
                </a:rPr>
                <a:t>2</a:t>
              </a:r>
              <a:r>
                <a:rPr lang="zh-CN" altLang="en-US" sz="1600" b="1" dirty="0">
                  <a:latin typeface="Dotum" pitchFamily="34" charset="-127"/>
                </a:rPr>
                <a:t>、</a:t>
              </a:r>
              <a:r>
                <a:rPr lang="en-US" altLang="zh-CN" sz="1600" b="1" dirty="0">
                  <a:latin typeface="Dotum" pitchFamily="34" charset="-127"/>
                </a:rPr>
                <a:t>3</a:t>
              </a:r>
              <a:r>
                <a:rPr lang="zh-CN" altLang="en-US" sz="1600" b="1" dirty="0">
                  <a:latin typeface="Dotum" pitchFamily="34" charset="-127"/>
                </a:rPr>
                <a:t>、</a:t>
              </a:r>
              <a:r>
                <a:rPr lang="en-US" altLang="zh-CN" sz="1600" b="1" dirty="0">
                  <a:latin typeface="Dotum" pitchFamily="34" charset="-127"/>
                </a:rPr>
                <a:t>1</a:t>
              </a:r>
              <a:r>
                <a:rPr lang="zh-CN" altLang="en-US" sz="1600" b="1" dirty="0">
                  <a:latin typeface="Dotum" pitchFamily="34" charset="-127"/>
                </a:rPr>
                <a:t>名</a:t>
              </a:r>
              <a:r>
                <a:rPr lang="zh-CN" altLang="en-US" sz="1600" dirty="0">
                  <a:latin typeface="Dotum" pitchFamily="34" charset="-127"/>
                </a:rPr>
                <a:t>； </a:t>
              </a:r>
              <a:r>
                <a:rPr lang="zh-CN" altLang="en-US" sz="1600" u="sng" dirty="0">
                  <a:latin typeface="Dotum" pitchFamily="34" charset="-127"/>
                </a:rPr>
                <a:t>毕业半年后平均月收入</a:t>
              </a:r>
              <a:r>
                <a:rPr lang="zh-CN" altLang="en-US" sz="1600" dirty="0">
                  <a:latin typeface="Dotum" pitchFamily="34" charset="-127"/>
                </a:rPr>
                <a:t>分列</a:t>
              </a:r>
              <a:r>
                <a:rPr lang="zh-CN" altLang="en-US" sz="1600" b="1" dirty="0">
                  <a:latin typeface="Dotum" pitchFamily="34" charset="-127"/>
                </a:rPr>
                <a:t>第</a:t>
              </a:r>
              <a:r>
                <a:rPr lang="en-US" altLang="zh-CN" sz="1600" b="1" dirty="0">
                  <a:latin typeface="Dotum" pitchFamily="34" charset="-127"/>
                </a:rPr>
                <a:t>6</a:t>
              </a:r>
              <a:r>
                <a:rPr lang="zh-CN" altLang="en-US" sz="1600" b="1" dirty="0">
                  <a:latin typeface="Dotum" pitchFamily="34" charset="-127"/>
                </a:rPr>
                <a:t>、</a:t>
              </a:r>
              <a:r>
                <a:rPr lang="en-US" altLang="zh-CN" sz="1600" b="1" dirty="0">
                  <a:latin typeface="Dotum" pitchFamily="34" charset="-127"/>
                </a:rPr>
                <a:t>5</a:t>
              </a:r>
              <a:r>
                <a:rPr lang="zh-CN" altLang="en-US" sz="1600" b="1" dirty="0">
                  <a:latin typeface="Dotum" pitchFamily="34" charset="-127"/>
                </a:rPr>
                <a:t>、</a:t>
              </a:r>
              <a:r>
                <a:rPr lang="en-US" altLang="zh-CN" sz="1600" b="1" dirty="0">
                  <a:latin typeface="Dotum" pitchFamily="34" charset="-127"/>
                </a:rPr>
                <a:t>1</a:t>
              </a:r>
              <a:r>
                <a:rPr lang="zh-CN" altLang="en-US" sz="1600" b="1" dirty="0">
                  <a:latin typeface="Dotum" pitchFamily="34" charset="-127"/>
                </a:rPr>
                <a:t>、</a:t>
              </a:r>
              <a:r>
                <a:rPr lang="en-US" altLang="zh-CN" sz="1600" b="1" dirty="0">
                  <a:latin typeface="Dotum" pitchFamily="34" charset="-127"/>
                </a:rPr>
                <a:t>3</a:t>
              </a:r>
              <a:r>
                <a:rPr lang="zh-CN" altLang="en-US" sz="1600" b="1" dirty="0">
                  <a:latin typeface="Dotum" pitchFamily="34" charset="-127"/>
                </a:rPr>
                <a:t>名</a:t>
              </a:r>
              <a:r>
                <a:rPr lang="zh-CN" altLang="en-US" sz="1600" dirty="0">
                  <a:latin typeface="Dotum" pitchFamily="34" charset="-127"/>
                </a:rPr>
                <a:t>。</a:t>
              </a:r>
            </a:p>
            <a:p>
              <a:pPr eaLnBrk="0" hangingPunct="0">
                <a:lnSpc>
                  <a:spcPct val="130000"/>
                </a:lnSpc>
              </a:pPr>
              <a:endParaRPr lang="zh-CN" altLang="en-US" sz="1600" b="1" dirty="0">
                <a:latin typeface="Dotum" pitchFamily="34" charset="-127"/>
              </a:endParaRPr>
            </a:p>
          </p:txBody>
        </p:sp>
        <p:sp>
          <p:nvSpPr>
            <p:cNvPr id="22542" name="矩形 24"/>
            <p:cNvSpPr>
              <a:spLocks noChangeArrowheads="1"/>
            </p:cNvSpPr>
            <p:nvPr/>
          </p:nvSpPr>
          <p:spPr bwMode="auto">
            <a:xfrm>
              <a:off x="385" y="657"/>
              <a:ext cx="254" cy="243"/>
            </a:xfrm>
            <a:prstGeom prst="rect">
              <a:avLst/>
            </a:prstGeom>
            <a:noFill/>
            <a:ln w="9525">
              <a:noFill/>
              <a:miter lim="800000"/>
              <a:headEnd/>
              <a:tailEnd/>
            </a:ln>
          </p:spPr>
          <p:txBody>
            <a:bodyPr wrap="none">
              <a:spAutoFit/>
            </a:bodyPr>
            <a:lstStyle/>
            <a:p>
              <a:r>
                <a:rPr lang="zh-CN" altLang="en-US">
                  <a:solidFill>
                    <a:srgbClr val="740000"/>
                  </a:solidFill>
                </a:rPr>
                <a:t>●</a:t>
              </a:r>
            </a:p>
          </p:txBody>
        </p:sp>
      </p:grpSp>
      <p:sp>
        <p:nvSpPr>
          <p:cNvPr id="22534" name="矩形 20"/>
          <p:cNvSpPr>
            <a:spLocks noChangeArrowheads="1"/>
          </p:cNvSpPr>
          <p:nvPr/>
        </p:nvSpPr>
        <p:spPr bwMode="auto">
          <a:xfrm>
            <a:off x="681038" y="3429000"/>
            <a:ext cx="7429500" cy="338138"/>
          </a:xfrm>
          <a:prstGeom prst="rect">
            <a:avLst/>
          </a:prstGeom>
          <a:noFill/>
          <a:ln w="9525">
            <a:noFill/>
            <a:miter lim="800000"/>
            <a:headEnd/>
            <a:tailEnd/>
          </a:ln>
        </p:spPr>
        <p:txBody>
          <a:bodyPr>
            <a:spAutoFit/>
          </a:bodyPr>
          <a:lstStyle/>
          <a:p>
            <a:r>
              <a:rPr lang="en-US" altLang="zh-CN" sz="1600" dirty="0"/>
              <a:t>—— </a:t>
            </a:r>
            <a:r>
              <a:rPr lang="en-US" altLang="zh-CN" sz="1600" dirty="0">
                <a:latin typeface="宋体" pitchFamily="2" charset="-122"/>
              </a:rPr>
              <a:t>2015</a:t>
            </a:r>
            <a:r>
              <a:rPr lang="zh-CN" altLang="en-US" sz="1600" dirty="0">
                <a:latin typeface="宋体" pitchFamily="2" charset="-122"/>
              </a:rPr>
              <a:t>届毕业生</a:t>
            </a:r>
            <a:r>
              <a:rPr lang="en-US" altLang="zh-CN" sz="1600" dirty="0">
                <a:latin typeface="宋体" pitchFamily="2" charset="-122"/>
              </a:rPr>
              <a:t>2918</a:t>
            </a:r>
            <a:r>
              <a:rPr lang="zh-CN" altLang="en-US" sz="1600" dirty="0">
                <a:latin typeface="宋体" pitchFamily="2" charset="-122"/>
              </a:rPr>
              <a:t>人，初次就业率</a:t>
            </a:r>
            <a:r>
              <a:rPr lang="en-US" altLang="zh-CN" sz="1600" dirty="0">
                <a:latin typeface="宋体" pitchFamily="2" charset="-122"/>
              </a:rPr>
              <a:t>93.25</a:t>
            </a:r>
            <a:r>
              <a:rPr lang="zh-CN" altLang="en-US" sz="1600" dirty="0">
                <a:latin typeface="宋体" pitchFamily="2" charset="-122"/>
              </a:rPr>
              <a:t>％</a:t>
            </a:r>
            <a:r>
              <a:rPr lang="en-US" altLang="zh-CN" sz="1600" dirty="0">
                <a:latin typeface="宋体" pitchFamily="2" charset="-122"/>
              </a:rPr>
              <a:t>,</a:t>
            </a:r>
            <a:r>
              <a:rPr lang="zh-CN" altLang="en-US" sz="1600" dirty="0">
                <a:latin typeface="宋体" pitchFamily="2" charset="-122"/>
              </a:rPr>
              <a:t>年终就业率</a:t>
            </a:r>
            <a:r>
              <a:rPr lang="en-US" altLang="zh-CN" sz="1600" dirty="0">
                <a:latin typeface="宋体" pitchFamily="2" charset="-122"/>
              </a:rPr>
              <a:t>97.52%</a:t>
            </a:r>
            <a:r>
              <a:rPr lang="zh-CN" altLang="en-US" sz="1600" dirty="0">
                <a:latin typeface="宋体" pitchFamily="2" charset="-122"/>
              </a:rPr>
              <a:t>。</a:t>
            </a:r>
          </a:p>
        </p:txBody>
      </p:sp>
      <p:sp>
        <p:nvSpPr>
          <p:cNvPr id="30" name="矩形 29"/>
          <p:cNvSpPr/>
          <p:nvPr/>
        </p:nvSpPr>
        <p:spPr>
          <a:xfrm>
            <a:off x="823913" y="1042988"/>
            <a:ext cx="195262" cy="1651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0" name="矩形 19"/>
          <p:cNvSpPr>
            <a:spLocks noChangeArrowheads="1"/>
          </p:cNvSpPr>
          <p:nvPr/>
        </p:nvSpPr>
        <p:spPr bwMode="auto">
          <a:xfrm>
            <a:off x="1109663" y="928688"/>
            <a:ext cx="1643062" cy="400050"/>
          </a:xfrm>
          <a:prstGeom prst="rect">
            <a:avLst/>
          </a:prstGeom>
          <a:noFill/>
          <a:ln w="9525">
            <a:noFill/>
            <a:miter lim="800000"/>
            <a:headEnd/>
            <a:tailEnd/>
          </a:ln>
        </p:spPr>
        <p:txBody>
          <a:bodyPr>
            <a:spAutoFit/>
          </a:bodyPr>
          <a:lstStyle/>
          <a:p>
            <a:pPr>
              <a:defRPr/>
            </a:pPr>
            <a:r>
              <a:rPr lang="zh-CN" altLang="en-US" sz="2000" b="1" dirty="0">
                <a:solidFill>
                  <a:schemeClr val="accent2">
                    <a:lumMod val="75000"/>
                  </a:schemeClr>
                </a:solidFill>
                <a:latin typeface="微软雅黑" pitchFamily="34" charset="-122"/>
              </a:rPr>
              <a:t>社会声誉</a:t>
            </a:r>
            <a:endParaRPr lang="zh-CN" altLang="zh-CN" sz="2000" b="1" dirty="0">
              <a:solidFill>
                <a:schemeClr val="accent2">
                  <a:lumMod val="75000"/>
                </a:schemeClr>
              </a:solidFill>
              <a:latin typeface="微软雅黑" pitchFamily="34" charset="-122"/>
            </a:endParaRPr>
          </a:p>
        </p:txBody>
      </p:sp>
      <p:grpSp>
        <p:nvGrpSpPr>
          <p:cNvPr id="22537" name="组合 24"/>
          <p:cNvGrpSpPr>
            <a:grpSpLocks/>
          </p:cNvGrpSpPr>
          <p:nvPr/>
        </p:nvGrpSpPr>
        <p:grpSpPr bwMode="auto">
          <a:xfrm>
            <a:off x="-9525" y="0"/>
            <a:ext cx="4041775" cy="549275"/>
            <a:chOff x="-9526" y="1"/>
            <a:chExt cx="4041465" cy="548680"/>
          </a:xfrm>
        </p:grpSpPr>
        <p:sp>
          <p:nvSpPr>
            <p:cNvPr id="26" name="矩形 3"/>
            <p:cNvSpPr/>
            <p:nvPr/>
          </p:nvSpPr>
          <p:spPr>
            <a:xfrm>
              <a:off x="-9526" y="1"/>
              <a:ext cx="3862092" cy="548680"/>
            </a:xfrm>
            <a:custGeom>
              <a:avLst/>
              <a:gdLst>
                <a:gd name="connsiteX0" fmla="*/ 0 w 8153400"/>
                <a:gd name="connsiteY0" fmla="*/ 0 h 1428750"/>
                <a:gd name="connsiteX1" fmla="*/ 8153400 w 8153400"/>
                <a:gd name="connsiteY1" fmla="*/ 0 h 1428750"/>
                <a:gd name="connsiteX2" fmla="*/ 8153400 w 8153400"/>
                <a:gd name="connsiteY2" fmla="*/ 1428750 h 1428750"/>
                <a:gd name="connsiteX3" fmla="*/ 0 w 8153400"/>
                <a:gd name="connsiteY3" fmla="*/ 1428750 h 1428750"/>
                <a:gd name="connsiteX4" fmla="*/ 0 w 8153400"/>
                <a:gd name="connsiteY4" fmla="*/ 0 h 1428750"/>
                <a:gd name="connsiteX0" fmla="*/ 0 w 8382000"/>
                <a:gd name="connsiteY0" fmla="*/ 0 h 1771650"/>
                <a:gd name="connsiteX1" fmla="*/ 8153400 w 8382000"/>
                <a:gd name="connsiteY1" fmla="*/ 0 h 1771650"/>
                <a:gd name="connsiteX2" fmla="*/ 8382000 w 8382000"/>
                <a:gd name="connsiteY2" fmla="*/ 1771650 h 1771650"/>
                <a:gd name="connsiteX3" fmla="*/ 0 w 8382000"/>
                <a:gd name="connsiteY3" fmla="*/ 1428750 h 1771650"/>
                <a:gd name="connsiteX4" fmla="*/ 0 w 8382000"/>
                <a:gd name="connsiteY4" fmla="*/ 0 h 177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1771650">
                  <a:moveTo>
                    <a:pt x="0" y="0"/>
                  </a:moveTo>
                  <a:lnTo>
                    <a:pt x="8153400" y="0"/>
                  </a:lnTo>
                  <a:lnTo>
                    <a:pt x="8382000" y="1771650"/>
                  </a:lnTo>
                  <a:lnTo>
                    <a:pt x="0" y="1428750"/>
                  </a:lnTo>
                  <a:lnTo>
                    <a:pt x="0" y="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矩形 27"/>
            <p:cNvSpPr/>
            <p:nvPr/>
          </p:nvSpPr>
          <p:spPr>
            <a:xfrm>
              <a:off x="1085765" y="58675"/>
              <a:ext cx="1261966" cy="369486"/>
            </a:xfrm>
            <a:prstGeom prst="rect">
              <a:avLst/>
            </a:prstGeom>
          </p:spPr>
          <p:txBody>
            <a:bodyPr wrap="none">
              <a:spAutoFit/>
            </a:bodyPr>
            <a:lstStyle/>
            <a:p>
              <a:pPr fontAlgn="auto">
                <a:spcBef>
                  <a:spcPts val="0"/>
                </a:spcBef>
                <a:spcAft>
                  <a:spcPts val="0"/>
                </a:spcAft>
                <a:defRPr/>
              </a:pPr>
              <a:r>
                <a:rPr lang="zh-CN" altLang="en-US" spc="300" dirty="0">
                  <a:solidFill>
                    <a:schemeClr val="bg1"/>
                  </a:solidFill>
                  <a:latin typeface="微软雅黑" panose="020B0503020204020204" pitchFamily="34" charset="-122"/>
                  <a:ea typeface="微软雅黑" panose="020B0503020204020204" pitchFamily="34" charset="-122"/>
                </a:rPr>
                <a:t>学校简介</a:t>
              </a:r>
              <a:endParaRPr lang="zh-CN" altLang="en-US" sz="1600" spc="300"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3671605" y="93563"/>
              <a:ext cx="360334" cy="361558"/>
            </a:xfrm>
            <a:prstGeom prst="rect">
              <a:avLst/>
            </a:prstGeom>
            <a:solidFill>
              <a:srgbClr val="A5002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solidFill>
                    <a:srgbClr val="FFFFFF"/>
                  </a:solidFill>
                  <a:latin typeface="微软雅黑" pitchFamily="34" charset="-122"/>
                  <a:ea typeface="微软雅黑" pitchFamily="34" charset="-122"/>
                </a:rPr>
                <a:t>1</a:t>
              </a:r>
              <a:endParaRPr lang="zh-CN" altLang="en-US" sz="2000" b="1" dirty="0">
                <a:solidFill>
                  <a:srgbClr val="FFFFFF"/>
                </a:solidFill>
                <a:latin typeface="微软雅黑" pitchFamily="34" charset="-122"/>
                <a:ea typeface="微软雅黑" pitchFamily="34" charset="-122"/>
              </a:endParaRPr>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89"/>
          <p:cNvGrpSpPr>
            <a:grpSpLocks/>
          </p:cNvGrpSpPr>
          <p:nvPr/>
        </p:nvGrpSpPr>
        <p:grpSpPr bwMode="auto">
          <a:xfrm>
            <a:off x="415925" y="2422525"/>
            <a:ext cx="8261350" cy="2030413"/>
            <a:chOff x="349" y="797"/>
            <a:chExt cx="5139" cy="923"/>
          </a:xfrm>
        </p:grpSpPr>
        <p:sp>
          <p:nvSpPr>
            <p:cNvPr id="23564" name="Rectangle 3"/>
            <p:cNvSpPr>
              <a:spLocks noChangeArrowheads="1"/>
            </p:cNvSpPr>
            <p:nvPr/>
          </p:nvSpPr>
          <p:spPr bwMode="auto">
            <a:xfrm>
              <a:off x="422" y="797"/>
              <a:ext cx="726" cy="186"/>
            </a:xfrm>
            <a:prstGeom prst="rect">
              <a:avLst/>
            </a:prstGeom>
            <a:noFill/>
            <a:ln w="9525">
              <a:noFill/>
              <a:miter lim="800000"/>
              <a:headEnd/>
              <a:tailEnd/>
            </a:ln>
          </p:spPr>
          <p:txBody>
            <a:bodyPr anchor="ctr">
              <a:spAutoFit/>
            </a:bodyPr>
            <a:lstStyle/>
            <a:p>
              <a:pPr eaLnBrk="0" hangingPunct="0"/>
              <a:r>
                <a:rPr lang="en-US" altLang="zh-CN">
                  <a:latin typeface="Calibri" pitchFamily="34" charset="0"/>
                </a:rPr>
                <a:t> </a:t>
              </a:r>
            </a:p>
          </p:txBody>
        </p:sp>
        <p:sp>
          <p:nvSpPr>
            <p:cNvPr id="23565" name="Rectangle 3"/>
            <p:cNvSpPr>
              <a:spLocks noChangeArrowheads="1"/>
            </p:cNvSpPr>
            <p:nvPr/>
          </p:nvSpPr>
          <p:spPr bwMode="auto">
            <a:xfrm>
              <a:off x="349" y="1060"/>
              <a:ext cx="5139" cy="660"/>
            </a:xfrm>
            <a:prstGeom prst="rect">
              <a:avLst/>
            </a:prstGeom>
            <a:noFill/>
            <a:ln w="9525">
              <a:noFill/>
              <a:miter lim="800000"/>
              <a:headEnd/>
              <a:tailEnd/>
            </a:ln>
          </p:spPr>
          <p:txBody>
            <a:bodyPr anchor="ctr">
              <a:spAutoFit/>
            </a:bodyPr>
            <a:lstStyle/>
            <a:p>
              <a:pPr eaLnBrk="0" hangingPunct="0">
                <a:lnSpc>
                  <a:spcPct val="130000"/>
                </a:lnSpc>
              </a:pPr>
              <a:endParaRPr lang="en-US" altLang="zh-CN" sz="1600">
                <a:latin typeface="宋体" pitchFamily="2" charset="-122"/>
              </a:endParaRPr>
            </a:p>
            <a:p>
              <a:pPr eaLnBrk="0" hangingPunct="0">
                <a:lnSpc>
                  <a:spcPct val="130000"/>
                </a:lnSpc>
              </a:pPr>
              <a:endParaRPr lang="en-US" altLang="zh-CN" sz="1600">
                <a:latin typeface="宋体" pitchFamily="2" charset="-122"/>
              </a:endParaRPr>
            </a:p>
            <a:p>
              <a:pPr eaLnBrk="0" hangingPunct="0">
                <a:lnSpc>
                  <a:spcPct val="130000"/>
                </a:lnSpc>
              </a:pPr>
              <a:endParaRPr lang="zh-CN" altLang="en-US" sz="1600">
                <a:latin typeface="宋体" pitchFamily="2" charset="-122"/>
              </a:endParaRPr>
            </a:p>
            <a:p>
              <a:pPr eaLnBrk="0" hangingPunct="0">
                <a:lnSpc>
                  <a:spcPct val="130000"/>
                </a:lnSpc>
              </a:pPr>
              <a:endParaRPr lang="zh-CN" altLang="en-US" sz="2000">
                <a:latin typeface="宋体" pitchFamily="2" charset="-122"/>
              </a:endParaRPr>
            </a:p>
          </p:txBody>
        </p:sp>
      </p:grpSp>
      <p:sp>
        <p:nvSpPr>
          <p:cNvPr id="23555" name="矩形 24"/>
          <p:cNvSpPr>
            <a:spLocks noChangeArrowheads="1"/>
          </p:cNvSpPr>
          <p:nvPr/>
        </p:nvSpPr>
        <p:spPr bwMode="auto">
          <a:xfrm>
            <a:off x="357188" y="4143375"/>
            <a:ext cx="184150" cy="369888"/>
          </a:xfrm>
          <a:prstGeom prst="rect">
            <a:avLst/>
          </a:prstGeom>
          <a:noFill/>
          <a:ln w="9525">
            <a:noFill/>
            <a:miter lim="800000"/>
            <a:headEnd/>
            <a:tailEnd/>
          </a:ln>
        </p:spPr>
        <p:txBody>
          <a:bodyPr wrap="none">
            <a:spAutoFit/>
          </a:bodyPr>
          <a:lstStyle/>
          <a:p>
            <a:endParaRPr lang="zh-CN" altLang="en-US"/>
          </a:p>
        </p:txBody>
      </p:sp>
      <p:pic>
        <p:nvPicPr>
          <p:cNvPr id="23556" name="图片 4"/>
          <p:cNvPicPr>
            <a:picLocks noChangeAspect="1"/>
          </p:cNvPicPr>
          <p:nvPr/>
        </p:nvPicPr>
        <p:blipFill>
          <a:blip r:embed="rId2" cstate="print"/>
          <a:srcRect/>
          <a:stretch>
            <a:fillRect/>
          </a:stretch>
        </p:blipFill>
        <p:spPr bwMode="auto">
          <a:xfrm>
            <a:off x="539750" y="1758950"/>
            <a:ext cx="8064500" cy="3687763"/>
          </a:xfrm>
          <a:prstGeom prst="rect">
            <a:avLst/>
          </a:prstGeom>
          <a:noFill/>
          <a:ln w="9525">
            <a:noFill/>
            <a:miter lim="800000"/>
            <a:headEnd/>
            <a:tailEnd/>
          </a:ln>
        </p:spPr>
      </p:pic>
      <p:sp>
        <p:nvSpPr>
          <p:cNvPr id="23557" name="Text Box 10"/>
          <p:cNvSpPr txBox="1">
            <a:spLocks noChangeArrowheads="1"/>
          </p:cNvSpPr>
          <p:nvPr/>
        </p:nvSpPr>
        <p:spPr bwMode="auto">
          <a:xfrm>
            <a:off x="500063" y="1643063"/>
            <a:ext cx="8143875" cy="4708981"/>
          </a:xfrm>
          <a:prstGeom prst="rect">
            <a:avLst/>
          </a:prstGeom>
          <a:noFill/>
          <a:ln w="9525">
            <a:noFill/>
            <a:miter lim="800000"/>
            <a:headEnd/>
            <a:tailEnd/>
          </a:ln>
        </p:spPr>
        <p:txBody>
          <a:bodyPr>
            <a:spAutoFit/>
          </a:bodyPr>
          <a:lstStyle/>
          <a:p>
            <a:pPr>
              <a:lnSpc>
                <a:spcPct val="150000"/>
              </a:lnSpc>
            </a:pPr>
            <a:endParaRPr lang="en-US" altLang="zh-CN" sz="2000" dirty="0">
              <a:solidFill>
                <a:schemeClr val="bg1"/>
              </a:solidFill>
            </a:endParaRPr>
          </a:p>
          <a:p>
            <a:pPr>
              <a:lnSpc>
                <a:spcPct val="150000"/>
              </a:lnSpc>
            </a:pPr>
            <a:r>
              <a:rPr lang="zh-CN" altLang="en-US" sz="1600" dirty="0">
                <a:solidFill>
                  <a:schemeClr val="bg1"/>
                </a:solidFill>
              </a:rPr>
              <a:t>      </a:t>
            </a:r>
            <a:r>
              <a:rPr lang="zh-CN" altLang="en-US" dirty="0">
                <a:solidFill>
                  <a:schemeClr val="bg1"/>
                </a:solidFill>
                <a:latin typeface="仿宋" pitchFamily="49" charset="-122"/>
                <a:ea typeface="仿宋" pitchFamily="49" charset="-122"/>
              </a:rPr>
              <a:t>●</a:t>
            </a:r>
            <a:r>
              <a:rPr lang="zh-CN" altLang="en-US" b="1" dirty="0">
                <a:solidFill>
                  <a:schemeClr val="bg1"/>
                </a:solidFill>
                <a:latin typeface="仿宋" pitchFamily="49" charset="-122"/>
                <a:ea typeface="仿宋" pitchFamily="49" charset="-122"/>
              </a:rPr>
              <a:t>中国职业技术教育学会轨道交通专业委员会主任单位</a:t>
            </a:r>
            <a:endParaRPr lang="en-US" altLang="zh-CN" b="1" dirty="0">
              <a:solidFill>
                <a:schemeClr val="bg1"/>
              </a:solidFill>
              <a:latin typeface="仿宋" pitchFamily="49" charset="-122"/>
              <a:ea typeface="仿宋" pitchFamily="49" charset="-122"/>
            </a:endParaRPr>
          </a:p>
          <a:p>
            <a:pPr>
              <a:lnSpc>
                <a:spcPct val="150000"/>
              </a:lnSpc>
            </a:pPr>
            <a:r>
              <a:rPr lang="zh-CN" altLang="en-US" dirty="0">
                <a:solidFill>
                  <a:schemeClr val="bg1"/>
                </a:solidFill>
                <a:latin typeface="仿宋" pitchFamily="49" charset="-122"/>
                <a:ea typeface="仿宋" pitchFamily="49" charset="-122"/>
              </a:rPr>
              <a:t>   ●</a:t>
            </a:r>
            <a:r>
              <a:rPr lang="zh-CN" altLang="en-US" b="1" dirty="0">
                <a:solidFill>
                  <a:schemeClr val="bg1"/>
                </a:solidFill>
                <a:latin typeface="仿宋" pitchFamily="49" charset="-122"/>
                <a:ea typeface="仿宋" pitchFamily="49" charset="-122"/>
              </a:rPr>
              <a:t>全国铁道行业职业教育教学指导委员会运输专业委员会主任单位</a:t>
            </a:r>
            <a:endParaRPr lang="en-US" altLang="zh-CN" b="1" dirty="0">
              <a:solidFill>
                <a:schemeClr val="bg1"/>
              </a:solidFill>
              <a:latin typeface="仿宋" pitchFamily="49" charset="-122"/>
              <a:ea typeface="仿宋" pitchFamily="49" charset="-122"/>
            </a:endParaRPr>
          </a:p>
          <a:p>
            <a:pPr>
              <a:lnSpc>
                <a:spcPct val="150000"/>
              </a:lnSpc>
            </a:pPr>
            <a:r>
              <a:rPr lang="zh-CN" altLang="en-US" dirty="0">
                <a:solidFill>
                  <a:schemeClr val="bg1"/>
                </a:solidFill>
                <a:latin typeface="仿宋" pitchFamily="49" charset="-122"/>
                <a:ea typeface="仿宋" pitchFamily="49" charset="-122"/>
              </a:rPr>
              <a:t>   ●</a:t>
            </a:r>
            <a:r>
              <a:rPr lang="zh-CN" altLang="en-US" b="1" dirty="0">
                <a:solidFill>
                  <a:schemeClr val="bg1"/>
                </a:solidFill>
                <a:latin typeface="仿宋" pitchFamily="49" charset="-122"/>
                <a:ea typeface="仿宋" pitchFamily="49" charset="-122"/>
              </a:rPr>
              <a:t>全国职业院校就业竞争力示范校（</a:t>
            </a:r>
            <a:r>
              <a:rPr lang="en-US" altLang="zh-CN" b="1" dirty="0">
                <a:solidFill>
                  <a:schemeClr val="bg1"/>
                </a:solidFill>
                <a:latin typeface="仿宋" pitchFamily="49" charset="-122"/>
                <a:ea typeface="仿宋" pitchFamily="49" charset="-122"/>
              </a:rPr>
              <a:t>2014</a:t>
            </a:r>
            <a:r>
              <a:rPr lang="zh-CN" altLang="en-US" b="1" dirty="0">
                <a:solidFill>
                  <a:schemeClr val="bg1"/>
                </a:solidFill>
                <a:latin typeface="仿宋" pitchFamily="49" charset="-122"/>
                <a:ea typeface="仿宋" pitchFamily="49" charset="-122"/>
              </a:rPr>
              <a:t>年度）</a:t>
            </a:r>
            <a:endParaRPr lang="en-US" altLang="zh-CN" b="1" dirty="0">
              <a:solidFill>
                <a:schemeClr val="bg1"/>
              </a:solidFill>
              <a:latin typeface="仿宋" pitchFamily="49" charset="-122"/>
              <a:ea typeface="仿宋" pitchFamily="49" charset="-122"/>
            </a:endParaRPr>
          </a:p>
          <a:p>
            <a:pPr>
              <a:lnSpc>
                <a:spcPct val="150000"/>
              </a:lnSpc>
            </a:pPr>
            <a:r>
              <a:rPr lang="zh-CN" altLang="en-US" dirty="0">
                <a:solidFill>
                  <a:schemeClr val="bg1"/>
                </a:solidFill>
                <a:latin typeface="仿宋" pitchFamily="49" charset="-122"/>
                <a:ea typeface="仿宋" pitchFamily="49" charset="-122"/>
              </a:rPr>
              <a:t>   ●</a:t>
            </a:r>
            <a:r>
              <a:rPr lang="zh-CN" altLang="en-US" b="1" dirty="0">
                <a:solidFill>
                  <a:schemeClr val="bg1"/>
                </a:solidFill>
                <a:latin typeface="仿宋" pitchFamily="49" charset="-122"/>
                <a:ea typeface="仿宋" pitchFamily="49" charset="-122"/>
              </a:rPr>
              <a:t>欧亚（太）交通高校国际联合会副主席单位</a:t>
            </a:r>
            <a:endParaRPr lang="en-US" altLang="zh-CN" b="1" dirty="0">
              <a:solidFill>
                <a:schemeClr val="bg1"/>
              </a:solidFill>
              <a:latin typeface="仿宋" pitchFamily="49" charset="-122"/>
              <a:ea typeface="仿宋" pitchFamily="49" charset="-122"/>
            </a:endParaRPr>
          </a:p>
          <a:p>
            <a:pPr>
              <a:lnSpc>
                <a:spcPct val="150000"/>
              </a:lnSpc>
            </a:pPr>
            <a:r>
              <a:rPr lang="zh-CN" altLang="en-US" b="1" dirty="0">
                <a:solidFill>
                  <a:schemeClr val="bg1"/>
                </a:solidFill>
                <a:latin typeface="仿宋" pitchFamily="49" charset="-122"/>
                <a:ea typeface="仿宋" pitchFamily="49" charset="-122"/>
              </a:rPr>
              <a:t>   ●中俄交通大学校长联盟管委会中方委员单位</a:t>
            </a:r>
            <a:endParaRPr lang="en-US" altLang="zh-CN" b="1" dirty="0">
              <a:solidFill>
                <a:schemeClr val="bg1"/>
              </a:solidFill>
              <a:latin typeface="仿宋" pitchFamily="49" charset="-122"/>
              <a:ea typeface="仿宋" pitchFamily="49" charset="-122"/>
            </a:endParaRPr>
          </a:p>
          <a:p>
            <a:pPr>
              <a:lnSpc>
                <a:spcPct val="150000"/>
              </a:lnSpc>
            </a:pPr>
            <a:r>
              <a:rPr lang="zh-CN" altLang="en-US" b="1" dirty="0">
                <a:solidFill>
                  <a:schemeClr val="bg1"/>
                </a:solidFill>
                <a:latin typeface="仿宋" pitchFamily="49" charset="-122"/>
                <a:ea typeface="仿宋" pitchFamily="49" charset="-122"/>
              </a:rPr>
              <a:t>   ●中俄交通大学校长联盟</a:t>
            </a:r>
            <a:r>
              <a:rPr lang="en-US" altLang="zh-CN" b="1" dirty="0">
                <a:solidFill>
                  <a:schemeClr val="bg1"/>
                </a:solidFill>
                <a:latin typeface="仿宋" pitchFamily="49" charset="-122"/>
                <a:ea typeface="仿宋" pitchFamily="49" charset="-122"/>
              </a:rPr>
              <a:t>——</a:t>
            </a:r>
            <a:r>
              <a:rPr lang="zh-CN" altLang="en-US" b="1" dirty="0">
                <a:solidFill>
                  <a:schemeClr val="bg1"/>
                </a:solidFill>
                <a:latin typeface="仿宋" pitchFamily="49" charset="-122"/>
                <a:ea typeface="仿宋" pitchFamily="49" charset="-122"/>
              </a:rPr>
              <a:t>中国轨道交通应用技术人才培养联盟主席</a:t>
            </a:r>
            <a:r>
              <a:rPr lang="zh-CN" altLang="en-US" b="1" dirty="0" smtClean="0">
                <a:solidFill>
                  <a:schemeClr val="bg1"/>
                </a:solidFill>
                <a:latin typeface="仿宋" pitchFamily="49" charset="-122"/>
                <a:ea typeface="仿宋" pitchFamily="49" charset="-122"/>
              </a:rPr>
              <a:t>单位</a:t>
            </a:r>
            <a:endParaRPr lang="en-US" altLang="zh-CN" b="1" dirty="0" smtClean="0">
              <a:solidFill>
                <a:schemeClr val="bg1"/>
              </a:solidFill>
              <a:latin typeface="仿宋" pitchFamily="49" charset="-122"/>
              <a:ea typeface="仿宋" pitchFamily="49" charset="-122"/>
            </a:endParaRPr>
          </a:p>
          <a:p>
            <a:pPr>
              <a:lnSpc>
                <a:spcPct val="150000"/>
              </a:lnSpc>
            </a:pPr>
            <a:r>
              <a:rPr lang="zh-CN" altLang="en-US" b="1" dirty="0" smtClean="0">
                <a:solidFill>
                  <a:schemeClr val="bg1"/>
                </a:solidFill>
                <a:latin typeface="仿宋" pitchFamily="49" charset="-122"/>
                <a:ea typeface="仿宋" pitchFamily="49" charset="-122"/>
              </a:rPr>
              <a:t>   ●中国</a:t>
            </a:r>
            <a:r>
              <a:rPr lang="en-US" altLang="en-US" b="1" dirty="0" smtClean="0">
                <a:solidFill>
                  <a:schemeClr val="bg1"/>
                </a:solidFill>
                <a:latin typeface="仿宋" pitchFamily="49" charset="-122"/>
                <a:ea typeface="仿宋" pitchFamily="49" charset="-122"/>
              </a:rPr>
              <a:t>-</a:t>
            </a:r>
            <a:r>
              <a:rPr lang="zh-CN" altLang="en-US" b="1" dirty="0" smtClean="0">
                <a:solidFill>
                  <a:schemeClr val="bg1"/>
                </a:solidFill>
                <a:latin typeface="仿宋" pitchFamily="49" charset="-122"/>
                <a:ea typeface="仿宋" pitchFamily="49" charset="-122"/>
              </a:rPr>
              <a:t>东盟轨道交通教育培训联盟秘书处单位</a:t>
            </a:r>
            <a:endParaRPr lang="en-US" altLang="zh-CN" b="1" dirty="0" smtClean="0">
              <a:solidFill>
                <a:schemeClr val="bg1"/>
              </a:solidFill>
              <a:latin typeface="仿宋" pitchFamily="49" charset="-122"/>
              <a:ea typeface="仿宋" pitchFamily="49" charset="-122"/>
            </a:endParaRPr>
          </a:p>
          <a:p>
            <a:pPr>
              <a:lnSpc>
                <a:spcPct val="150000"/>
              </a:lnSpc>
            </a:pPr>
            <a:r>
              <a:rPr lang="en-US" altLang="zh-CN" b="1" dirty="0" smtClean="0">
                <a:solidFill>
                  <a:schemeClr val="bg1"/>
                </a:solidFill>
                <a:latin typeface="仿宋" pitchFamily="49" charset="-122"/>
                <a:ea typeface="仿宋" pitchFamily="49" charset="-122"/>
              </a:rPr>
              <a:t>     </a:t>
            </a:r>
          </a:p>
          <a:p>
            <a:pPr>
              <a:lnSpc>
                <a:spcPct val="150000"/>
              </a:lnSpc>
            </a:pPr>
            <a:endParaRPr lang="en-US" altLang="zh-CN" b="1" dirty="0">
              <a:solidFill>
                <a:schemeClr val="bg1"/>
              </a:solidFill>
              <a:latin typeface="仿宋" pitchFamily="49" charset="-122"/>
              <a:ea typeface="仿宋" pitchFamily="49" charset="-122"/>
            </a:endParaRPr>
          </a:p>
          <a:p>
            <a:pPr>
              <a:lnSpc>
                <a:spcPct val="150000"/>
              </a:lnSpc>
            </a:pPr>
            <a:endParaRPr lang="zh-CN" altLang="en-US" b="1" dirty="0">
              <a:solidFill>
                <a:schemeClr val="bg1"/>
              </a:solidFill>
              <a:latin typeface="仿宋" pitchFamily="49" charset="-122"/>
              <a:ea typeface="仿宋" pitchFamily="49" charset="-122"/>
            </a:endParaRPr>
          </a:p>
        </p:txBody>
      </p:sp>
      <p:grpSp>
        <p:nvGrpSpPr>
          <p:cNvPr id="23558" name="组合 20"/>
          <p:cNvGrpSpPr>
            <a:grpSpLocks/>
          </p:cNvGrpSpPr>
          <p:nvPr/>
        </p:nvGrpSpPr>
        <p:grpSpPr bwMode="auto">
          <a:xfrm>
            <a:off x="-9525" y="0"/>
            <a:ext cx="4041775" cy="549275"/>
            <a:chOff x="-9526" y="1"/>
            <a:chExt cx="4041465" cy="548680"/>
          </a:xfrm>
        </p:grpSpPr>
        <p:sp>
          <p:nvSpPr>
            <p:cNvPr id="22" name="矩形 3"/>
            <p:cNvSpPr/>
            <p:nvPr/>
          </p:nvSpPr>
          <p:spPr>
            <a:xfrm>
              <a:off x="-9526" y="1"/>
              <a:ext cx="3862092" cy="548680"/>
            </a:xfrm>
            <a:custGeom>
              <a:avLst/>
              <a:gdLst>
                <a:gd name="connsiteX0" fmla="*/ 0 w 8153400"/>
                <a:gd name="connsiteY0" fmla="*/ 0 h 1428750"/>
                <a:gd name="connsiteX1" fmla="*/ 8153400 w 8153400"/>
                <a:gd name="connsiteY1" fmla="*/ 0 h 1428750"/>
                <a:gd name="connsiteX2" fmla="*/ 8153400 w 8153400"/>
                <a:gd name="connsiteY2" fmla="*/ 1428750 h 1428750"/>
                <a:gd name="connsiteX3" fmla="*/ 0 w 8153400"/>
                <a:gd name="connsiteY3" fmla="*/ 1428750 h 1428750"/>
                <a:gd name="connsiteX4" fmla="*/ 0 w 8153400"/>
                <a:gd name="connsiteY4" fmla="*/ 0 h 1428750"/>
                <a:gd name="connsiteX0" fmla="*/ 0 w 8382000"/>
                <a:gd name="connsiteY0" fmla="*/ 0 h 1771650"/>
                <a:gd name="connsiteX1" fmla="*/ 8153400 w 8382000"/>
                <a:gd name="connsiteY1" fmla="*/ 0 h 1771650"/>
                <a:gd name="connsiteX2" fmla="*/ 8382000 w 8382000"/>
                <a:gd name="connsiteY2" fmla="*/ 1771650 h 1771650"/>
                <a:gd name="connsiteX3" fmla="*/ 0 w 8382000"/>
                <a:gd name="connsiteY3" fmla="*/ 1428750 h 1771650"/>
                <a:gd name="connsiteX4" fmla="*/ 0 w 8382000"/>
                <a:gd name="connsiteY4" fmla="*/ 0 h 177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1771650">
                  <a:moveTo>
                    <a:pt x="0" y="0"/>
                  </a:moveTo>
                  <a:lnTo>
                    <a:pt x="8153400" y="0"/>
                  </a:lnTo>
                  <a:lnTo>
                    <a:pt x="8382000" y="1771650"/>
                  </a:lnTo>
                  <a:lnTo>
                    <a:pt x="0" y="1428750"/>
                  </a:lnTo>
                  <a:lnTo>
                    <a:pt x="0" y="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矩形 22"/>
            <p:cNvSpPr/>
            <p:nvPr/>
          </p:nvSpPr>
          <p:spPr>
            <a:xfrm>
              <a:off x="1085765" y="58675"/>
              <a:ext cx="1261966" cy="369486"/>
            </a:xfrm>
            <a:prstGeom prst="rect">
              <a:avLst/>
            </a:prstGeom>
          </p:spPr>
          <p:txBody>
            <a:bodyPr wrap="none">
              <a:spAutoFit/>
            </a:bodyPr>
            <a:lstStyle/>
            <a:p>
              <a:pPr fontAlgn="auto">
                <a:spcBef>
                  <a:spcPts val="0"/>
                </a:spcBef>
                <a:spcAft>
                  <a:spcPts val="0"/>
                </a:spcAft>
                <a:defRPr/>
              </a:pPr>
              <a:r>
                <a:rPr lang="zh-CN" altLang="en-US" spc="300" dirty="0">
                  <a:solidFill>
                    <a:schemeClr val="bg1"/>
                  </a:solidFill>
                  <a:latin typeface="微软雅黑" panose="020B0503020204020204" pitchFamily="34" charset="-122"/>
                  <a:ea typeface="微软雅黑" panose="020B0503020204020204" pitchFamily="34" charset="-122"/>
                </a:rPr>
                <a:t>学校简介</a:t>
              </a:r>
              <a:endParaRPr lang="zh-CN" altLang="en-US" sz="1600" spc="300"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3671605" y="93563"/>
              <a:ext cx="360334" cy="361558"/>
            </a:xfrm>
            <a:prstGeom prst="rect">
              <a:avLst/>
            </a:prstGeom>
            <a:solidFill>
              <a:srgbClr val="A5002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solidFill>
                    <a:srgbClr val="FFFFFF"/>
                  </a:solidFill>
                  <a:latin typeface="微软雅黑" pitchFamily="34" charset="-122"/>
                  <a:ea typeface="微软雅黑" pitchFamily="34" charset="-122"/>
                </a:rPr>
                <a:t>1</a:t>
              </a:r>
              <a:endParaRPr lang="zh-CN" altLang="en-US" sz="2000" b="1" dirty="0">
                <a:solidFill>
                  <a:srgbClr val="FFFFFF"/>
                </a:solidFill>
                <a:latin typeface="微软雅黑" pitchFamily="34" charset="-122"/>
                <a:ea typeface="微软雅黑" pitchFamily="34" charset="-122"/>
              </a:endParaRPr>
            </a:p>
          </p:txBody>
        </p:sp>
      </p:grpSp>
      <p:sp>
        <p:nvSpPr>
          <p:cNvPr id="25" name="矩形 24"/>
          <p:cNvSpPr/>
          <p:nvPr/>
        </p:nvSpPr>
        <p:spPr>
          <a:xfrm>
            <a:off x="823913" y="1042988"/>
            <a:ext cx="195262" cy="1651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矩形 19"/>
          <p:cNvSpPr>
            <a:spLocks noChangeArrowheads="1"/>
          </p:cNvSpPr>
          <p:nvPr/>
        </p:nvSpPr>
        <p:spPr bwMode="auto">
          <a:xfrm>
            <a:off x="1109663" y="928688"/>
            <a:ext cx="1643062" cy="400050"/>
          </a:xfrm>
          <a:prstGeom prst="rect">
            <a:avLst/>
          </a:prstGeom>
          <a:noFill/>
          <a:ln w="9525">
            <a:noFill/>
            <a:miter lim="800000"/>
            <a:headEnd/>
            <a:tailEnd/>
          </a:ln>
        </p:spPr>
        <p:txBody>
          <a:bodyPr>
            <a:spAutoFit/>
          </a:bodyPr>
          <a:lstStyle/>
          <a:p>
            <a:pPr>
              <a:defRPr/>
            </a:pPr>
            <a:r>
              <a:rPr lang="zh-CN" altLang="en-US" sz="2000" b="1" dirty="0">
                <a:solidFill>
                  <a:schemeClr val="accent2">
                    <a:lumMod val="75000"/>
                  </a:schemeClr>
                </a:solidFill>
                <a:latin typeface="微软雅黑" pitchFamily="34" charset="-122"/>
              </a:rPr>
              <a:t>社会声誉</a:t>
            </a:r>
            <a:endParaRPr lang="zh-CN" altLang="zh-CN" sz="2000" b="1" dirty="0">
              <a:solidFill>
                <a:schemeClr val="accent2">
                  <a:lumMod val="75000"/>
                </a:schemeClr>
              </a:solidFill>
              <a:latin typeface="微软雅黑" pitchFamily="34" charset="-122"/>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chemeClr val="bg1"/>
            </a:solidFill>
          </a:defRPr>
        </a:defPPr>
      </a:lstStyle>
    </a:txDef>
  </a:objectDefaults>
  <a:extraClrSchemeLst/>
</a:theme>
</file>

<file path=ppt/theme/theme2.xml><?xml version="1.0" encoding="utf-8"?>
<a:theme xmlns:a="http://schemas.openxmlformats.org/drawingml/2006/main" name="Office 主题">
  <a:themeElements>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主题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主题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主题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主题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主题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主题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主题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4.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5.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6.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7.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6210</TotalTime>
  <Words>1034</Words>
  <Application>Microsoft Office PowerPoint</Application>
  <PresentationFormat>全屏显示(4:3)</PresentationFormat>
  <Paragraphs>216</Paragraphs>
  <Slides>17</Slides>
  <Notes>7</Notes>
  <HiddenSlides>0</HiddenSlides>
  <MMClips>0</MMClips>
  <ScaleCrop>false</ScaleCrop>
  <HeadingPairs>
    <vt:vector size="4" baseType="variant">
      <vt:variant>
        <vt:lpstr>主题</vt:lpstr>
      </vt:variant>
      <vt:variant>
        <vt:i4>2</vt:i4>
      </vt:variant>
      <vt:variant>
        <vt:lpstr>幻灯片标题</vt:lpstr>
      </vt:variant>
      <vt:variant>
        <vt:i4>17</vt:i4>
      </vt:variant>
    </vt:vector>
  </HeadingPairs>
  <TitlesOfParts>
    <vt:vector size="19" baseType="lpstr">
      <vt:lpstr>Office 主题​​</vt:lpstr>
      <vt:lpstr>Office 主题</vt:lpstr>
      <vt:lpstr>     深化中俄教育合作 促进中俄交通发展  陆  勇   副校长 南京铁道职业技术学院  Нанкинский институт железнодорожных технологий      </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vector>
  </TitlesOfParts>
  <Company>Sky123.Org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微软用户</cp:lastModifiedBy>
  <cp:revision>968</cp:revision>
  <dcterms:created xsi:type="dcterms:W3CDTF">2015-06-05T15:33:05Z</dcterms:created>
  <dcterms:modified xsi:type="dcterms:W3CDTF">2016-11-22T23:44:48Z</dcterms:modified>
</cp:coreProperties>
</file>